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4261" r:id="rId2"/>
  </p:sldMasterIdLst>
  <p:notesMasterIdLst>
    <p:notesMasterId r:id="rId81"/>
  </p:notesMasterIdLst>
  <p:handoutMasterIdLst>
    <p:handoutMasterId r:id="rId82"/>
  </p:handoutMasterIdLst>
  <p:sldIdLst>
    <p:sldId id="417" r:id="rId3"/>
    <p:sldId id="491" r:id="rId4"/>
    <p:sldId id="485" r:id="rId5"/>
    <p:sldId id="486" r:id="rId6"/>
    <p:sldId id="540" r:id="rId7"/>
    <p:sldId id="581" r:id="rId8"/>
    <p:sldId id="488" r:id="rId9"/>
    <p:sldId id="440" r:id="rId10"/>
    <p:sldId id="546" r:id="rId11"/>
    <p:sldId id="441" r:id="rId12"/>
    <p:sldId id="489" r:id="rId13"/>
    <p:sldId id="492" r:id="rId14"/>
    <p:sldId id="530" r:id="rId15"/>
    <p:sldId id="531" r:id="rId16"/>
    <p:sldId id="534" r:id="rId17"/>
    <p:sldId id="536" r:id="rId18"/>
    <p:sldId id="576" r:id="rId19"/>
    <p:sldId id="428" r:id="rId20"/>
    <p:sldId id="429" r:id="rId21"/>
    <p:sldId id="447" r:id="rId22"/>
    <p:sldId id="454" r:id="rId23"/>
    <p:sldId id="436" r:id="rId24"/>
    <p:sldId id="465" r:id="rId25"/>
    <p:sldId id="473" r:id="rId26"/>
    <p:sldId id="422" r:id="rId27"/>
    <p:sldId id="443" r:id="rId28"/>
    <p:sldId id="541" r:id="rId29"/>
    <p:sldId id="542" r:id="rId30"/>
    <p:sldId id="545" r:id="rId31"/>
    <p:sldId id="466" r:id="rId32"/>
    <p:sldId id="472" r:id="rId33"/>
    <p:sldId id="448" r:id="rId34"/>
    <p:sldId id="479" r:id="rId35"/>
    <p:sldId id="543" r:id="rId36"/>
    <p:sldId id="582" r:id="rId37"/>
    <p:sldId id="544" r:id="rId38"/>
    <p:sldId id="539" r:id="rId39"/>
    <p:sldId id="437" r:id="rId40"/>
    <p:sldId id="580" r:id="rId41"/>
    <p:sldId id="427" r:id="rId42"/>
    <p:sldId id="537" r:id="rId43"/>
    <p:sldId id="538" r:id="rId44"/>
    <p:sldId id="557" r:id="rId45"/>
    <p:sldId id="567" r:id="rId46"/>
    <p:sldId id="583" r:id="rId47"/>
    <p:sldId id="566" r:id="rId48"/>
    <p:sldId id="561" r:id="rId49"/>
    <p:sldId id="584" r:id="rId50"/>
    <p:sldId id="571" r:id="rId51"/>
    <p:sldId id="570" r:id="rId52"/>
    <p:sldId id="569" r:id="rId53"/>
    <p:sldId id="572" r:id="rId54"/>
    <p:sldId id="585" r:id="rId55"/>
    <p:sldId id="573" r:id="rId56"/>
    <p:sldId id="586" r:id="rId57"/>
    <p:sldId id="577" r:id="rId58"/>
    <p:sldId id="574" r:id="rId59"/>
    <p:sldId id="587" r:id="rId60"/>
    <p:sldId id="575" r:id="rId61"/>
    <p:sldId id="547" r:id="rId62"/>
    <p:sldId id="548" r:id="rId63"/>
    <p:sldId id="549" r:id="rId64"/>
    <p:sldId id="588" r:id="rId65"/>
    <p:sldId id="563" r:id="rId66"/>
    <p:sldId id="562" r:id="rId67"/>
    <p:sldId id="564" r:id="rId68"/>
    <p:sldId id="589" r:id="rId69"/>
    <p:sldId id="565" r:id="rId70"/>
    <p:sldId id="559" r:id="rId71"/>
    <p:sldId id="590" r:id="rId72"/>
    <p:sldId id="560" r:id="rId73"/>
    <p:sldId id="578" r:id="rId74"/>
    <p:sldId id="591" r:id="rId75"/>
    <p:sldId id="553" r:id="rId76"/>
    <p:sldId id="554" r:id="rId77"/>
    <p:sldId id="555" r:id="rId78"/>
    <p:sldId id="579" r:id="rId79"/>
    <p:sldId id="558" r:id="rId80"/>
  </p:sldIdLst>
  <p:sldSz cx="9144000" cy="6858000" type="screen4x3"/>
  <p:notesSz cx="6858000" cy="9199563"/>
  <p:defaultTextStyle>
    <a:defPPr>
      <a:defRPr lang="en-US"/>
    </a:defPPr>
    <a:lvl1pPr algn="l" rtl="0" eaLnBrk="0" fontAlgn="base" hangingPunct="0">
      <a:spcBef>
        <a:spcPct val="0"/>
      </a:spcBef>
      <a:spcAft>
        <a:spcPct val="0"/>
      </a:spcAft>
      <a:defRPr sz="4400" kern="1200">
        <a:solidFill>
          <a:schemeClr val="tx2"/>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400" kern="1200">
        <a:solidFill>
          <a:schemeClr val="tx2"/>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400" kern="1200">
        <a:solidFill>
          <a:schemeClr val="tx2"/>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400" kern="1200">
        <a:solidFill>
          <a:schemeClr val="tx2"/>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400" kern="1200">
        <a:solidFill>
          <a:schemeClr val="tx2"/>
        </a:solidFill>
        <a:latin typeface="Times New Roman" panose="02020603050405020304" pitchFamily="18" charset="0"/>
        <a:ea typeface="+mn-ea"/>
        <a:cs typeface="+mn-cs"/>
      </a:defRPr>
    </a:lvl5pPr>
    <a:lvl6pPr marL="2286000" algn="l" defTabSz="914400" rtl="0" eaLnBrk="1" latinLnBrk="0" hangingPunct="1">
      <a:defRPr sz="4400" kern="1200">
        <a:solidFill>
          <a:schemeClr val="tx2"/>
        </a:solidFill>
        <a:latin typeface="Times New Roman" panose="02020603050405020304" pitchFamily="18" charset="0"/>
        <a:ea typeface="+mn-ea"/>
        <a:cs typeface="+mn-cs"/>
      </a:defRPr>
    </a:lvl6pPr>
    <a:lvl7pPr marL="2743200" algn="l" defTabSz="914400" rtl="0" eaLnBrk="1" latinLnBrk="0" hangingPunct="1">
      <a:defRPr sz="4400" kern="1200">
        <a:solidFill>
          <a:schemeClr val="tx2"/>
        </a:solidFill>
        <a:latin typeface="Times New Roman" panose="02020603050405020304" pitchFamily="18" charset="0"/>
        <a:ea typeface="+mn-ea"/>
        <a:cs typeface="+mn-cs"/>
      </a:defRPr>
    </a:lvl7pPr>
    <a:lvl8pPr marL="3200400" algn="l" defTabSz="914400" rtl="0" eaLnBrk="1" latinLnBrk="0" hangingPunct="1">
      <a:defRPr sz="4400" kern="1200">
        <a:solidFill>
          <a:schemeClr val="tx2"/>
        </a:solidFill>
        <a:latin typeface="Times New Roman" panose="02020603050405020304" pitchFamily="18" charset="0"/>
        <a:ea typeface="+mn-ea"/>
        <a:cs typeface="+mn-cs"/>
      </a:defRPr>
    </a:lvl8pPr>
    <a:lvl9pPr marL="3657600" algn="l" defTabSz="914400" rtl="0" eaLnBrk="1" latinLnBrk="0" hangingPunct="1">
      <a:defRPr sz="4400"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HS" initials="" lastIdx="32" clrIdx="0"/>
  <p:cmAuthor id="2" name="EH"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FF00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200" autoAdjust="0"/>
  </p:normalViewPr>
  <p:slideViewPr>
    <p:cSldViewPr>
      <p:cViewPr varScale="1">
        <p:scale>
          <a:sx n="81" d="100"/>
          <a:sy n="81" d="100"/>
        </p:scale>
        <p:origin x="25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2838" y="-78"/>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171011" name="Rectangle 3"/>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71012" name="Rectangle 4"/>
          <p:cNvSpPr>
            <a:spLocks noGrp="1" noChangeArrowheads="1"/>
          </p:cNvSpPr>
          <p:nvPr>
            <p:ph type="ftr" sz="quarter" idx="2"/>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171013" name="Rectangle 5"/>
          <p:cNvSpPr>
            <a:spLocks noGrp="1" noChangeArrowheads="1"/>
          </p:cNvSpPr>
          <p:nvPr>
            <p:ph type="sldNum" sz="quarter" idx="3"/>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843F0F94-0FF8-4F8F-821C-E8A5E848007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794181BF-710F-491F-B3E8-B64508BDCC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A4B1EA-5FE3-4025-A451-5F7CFC4E2EFC}" type="slidenum">
              <a:rPr lang="en-US" altLang="en-US" smtClean="0"/>
              <a:pPr>
                <a:spcBef>
                  <a:spcPct val="0"/>
                </a:spcBef>
              </a:pPr>
              <a:t>1</a:t>
            </a:fld>
            <a:endParaRPr lang="en-US" altLang="en-US"/>
          </a:p>
        </p:txBody>
      </p:sp>
      <p:sp>
        <p:nvSpPr>
          <p:cNvPr id="18435"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18436" name="Rectangle 3"/>
          <p:cNvSpPr>
            <a:spLocks noGrp="1" noChangeArrowheads="1"/>
          </p:cNvSpPr>
          <p:nvPr>
            <p:ph type="body" idx="1"/>
          </p:nvPr>
        </p:nvSpPr>
        <p:spPr>
          <a:xfrm>
            <a:off x="228600" y="4191000"/>
            <a:ext cx="6400800" cy="4495800"/>
          </a:xfrm>
          <a:solidFill>
            <a:srgbClr val="FFFFFF"/>
          </a:solidFill>
          <a:ln>
            <a:solidFill>
              <a:srgbClr val="000000"/>
            </a:solidFill>
          </a:ln>
        </p:spPr>
        <p:txBody>
          <a:bodyPr lIns="91436" tIns="45719" rIns="91436" bIns="45719"/>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30300" y="690563"/>
            <a:ext cx="4598988" cy="3449637"/>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F128B4F8-F8BF-404E-B642-63F9A9C65174}" type="slidenum">
              <a:rPr lang="en-US" altLang="en-US" sz="1200" smtClean="0">
                <a:solidFill>
                  <a:schemeClr val="tx1"/>
                </a:solidFill>
                <a:latin typeface="Arial" panose="020B0604020202020204" pitchFamily="34" charset="0"/>
              </a:rPr>
              <a:pPr/>
              <a:t>14</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0C1279-1529-466A-876F-E77BF14FACC6}" type="slidenum">
              <a:rPr lang="en-US" altLang="en-US" smtClean="0"/>
              <a:pPr>
                <a:spcBef>
                  <a:spcPct val="0"/>
                </a:spcBef>
              </a:pPr>
              <a:t>18</a:t>
            </a:fld>
            <a:endParaRPr lang="en-US" altLang="en-US"/>
          </a:p>
        </p:txBody>
      </p:sp>
      <p:sp>
        <p:nvSpPr>
          <p:cNvPr id="45059" name="Rectangle 2"/>
          <p:cNvSpPr>
            <a:spLocks noGrp="1" noRot="1" noChangeAspect="1" noChangeArrowheads="1" noTextEdit="1"/>
          </p:cNvSpPr>
          <p:nvPr>
            <p:ph type="sldImg"/>
          </p:nvPr>
        </p:nvSpPr>
        <p:spPr>
          <a:xfrm>
            <a:off x="1130300" y="690563"/>
            <a:ext cx="4598988" cy="3449637"/>
          </a:xfrm>
          <a:ln/>
        </p:spPr>
      </p:sp>
      <p:sp>
        <p:nvSpPr>
          <p:cNvPr id="737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As amended 29 USC </a:t>
            </a:r>
            <a:r>
              <a:rPr lang="en-US" dirty="0">
                <a:solidFill>
                  <a:schemeClr val="tx2"/>
                </a:solidFill>
              </a:rPr>
              <a:t>§ 794</a:t>
            </a:r>
            <a:endParaRPr lang="en-US" altLang="en-US" dirty="0"/>
          </a:p>
          <a:p>
            <a:pPr>
              <a:defRPr/>
            </a:pPr>
            <a:endParaRPr lang="en-US" altLang="en-US" dirty="0"/>
          </a:p>
          <a:p>
            <a:pPr>
              <a:defRPr/>
            </a:pPr>
            <a:r>
              <a:rPr lang="en-US" dirty="0">
                <a:solidFill>
                  <a:schemeClr val="tx2"/>
                </a:solidFill>
              </a:rPr>
              <a:t>Implementing Regulations:</a:t>
            </a:r>
          </a:p>
          <a:p>
            <a:pPr marL="171450" indent="-171450">
              <a:buFont typeface="Arial" panose="020B0604020202020204" pitchFamily="34" charset="0"/>
              <a:buChar char="•"/>
              <a:defRPr/>
            </a:pPr>
            <a:r>
              <a:rPr lang="en-US" dirty="0">
                <a:solidFill>
                  <a:schemeClr val="tx2"/>
                </a:solidFill>
              </a:rPr>
              <a:t>45 CFR § 84 (Programs and activities receiving FFA from HHS)</a:t>
            </a:r>
          </a:p>
          <a:p>
            <a:pPr marL="171450" indent="-171450">
              <a:buFont typeface="Arial" panose="020B0604020202020204" pitchFamily="34" charset="0"/>
              <a:buChar char="•"/>
              <a:defRPr/>
            </a:pPr>
            <a:r>
              <a:rPr lang="en-US" dirty="0">
                <a:solidFill>
                  <a:schemeClr val="tx2"/>
                </a:solidFill>
              </a:rPr>
              <a:t>45 CFR § 85 (Programs and activities conducted by HHS)</a:t>
            </a:r>
          </a:p>
          <a:p>
            <a:pPr>
              <a:defRPr/>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CDEB8D-510B-4745-919C-3BD0933DD538}" type="slidenum">
              <a:rPr lang="en-US" altLang="en-US" smtClean="0"/>
              <a:pPr>
                <a:spcBef>
                  <a:spcPct val="0"/>
                </a:spcBef>
              </a:pPr>
              <a:t>19</a:t>
            </a:fld>
            <a:endParaRPr lang="en-US" altLang="en-US"/>
          </a:p>
        </p:txBody>
      </p:sp>
      <p:sp>
        <p:nvSpPr>
          <p:cNvPr id="47107" name="Rectangle 2"/>
          <p:cNvSpPr>
            <a:spLocks noGrp="1" noRot="1" noChangeAspect="1" noChangeArrowheads="1" noTextEdit="1"/>
          </p:cNvSpPr>
          <p:nvPr>
            <p:ph type="sldImg"/>
          </p:nvPr>
        </p:nvSpPr>
        <p:spPr>
          <a:xfrm>
            <a:off x="1130300" y="690563"/>
            <a:ext cx="4598988" cy="3449637"/>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chemeClr val="tx2"/>
                </a:solidFill>
                <a:latin typeface="Arial" panose="020B0604020202020204" pitchFamily="34" charset="0"/>
              </a:rPr>
              <a:t>45 CFR §§ 84.3(j) &amp; (i)</a:t>
            </a:r>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3783C8-3ED0-46F6-82DB-17946C657CCF}" type="slidenum">
              <a:rPr lang="en-US" altLang="en-US" smtClean="0"/>
              <a:pPr>
                <a:spcBef>
                  <a:spcPct val="0"/>
                </a:spcBef>
              </a:pPr>
              <a:t>20</a:t>
            </a:fld>
            <a:endParaRPr lang="en-US" altLang="en-US"/>
          </a:p>
        </p:txBody>
      </p:sp>
      <p:sp>
        <p:nvSpPr>
          <p:cNvPr id="49155" name="Rectangle 2"/>
          <p:cNvSpPr>
            <a:spLocks noGrp="1" noRot="1" noChangeAspect="1" noChangeArrowheads="1" noTextEdit="1"/>
          </p:cNvSpPr>
          <p:nvPr>
            <p:ph type="sldImg"/>
          </p:nvPr>
        </p:nvSpPr>
        <p:spPr>
          <a:xfrm>
            <a:off x="1130300" y="690563"/>
            <a:ext cx="4598988" cy="3449637"/>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chemeClr val="tx2"/>
                </a:solidFill>
                <a:latin typeface="Arial" panose="020B0604020202020204" pitchFamily="34" charset="0"/>
              </a:rPr>
              <a:t>45 CFR § 84.3(j)</a:t>
            </a: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0759A0-CB0D-4A91-A5B4-AAAF95F250A9}" type="slidenum">
              <a:rPr lang="en-US" altLang="en-US" smtClean="0"/>
              <a:pPr>
                <a:spcBef>
                  <a:spcPct val="0"/>
                </a:spcBef>
              </a:pPr>
              <a:t>21</a:t>
            </a:fld>
            <a:endParaRPr lang="en-US" altLang="en-US"/>
          </a:p>
        </p:txBody>
      </p:sp>
      <p:sp>
        <p:nvSpPr>
          <p:cNvPr id="51203" name="Rectangle 2"/>
          <p:cNvSpPr>
            <a:spLocks noGrp="1" noRot="1" noChangeAspect="1" noChangeArrowheads="1" noTextEdit="1"/>
          </p:cNvSpPr>
          <p:nvPr>
            <p:ph type="sldImg"/>
          </p:nvPr>
        </p:nvSpPr>
        <p:spPr>
          <a:xfrm>
            <a:off x="1130300" y="690563"/>
            <a:ext cx="4598988" cy="3449637"/>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chemeClr val="tx2"/>
                </a:solidFill>
                <a:latin typeface="Arial" panose="020B0604020202020204" pitchFamily="34" charset="0"/>
              </a:rPr>
              <a:t>45 CFR § 84.3(k)(4)</a:t>
            </a:r>
          </a:p>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592175-972F-4E13-BA88-2BC4ACDBA5DB}" type="slidenum">
              <a:rPr lang="en-US" altLang="en-US" smtClean="0"/>
              <a:pPr>
                <a:spcBef>
                  <a:spcPct val="0"/>
                </a:spcBef>
              </a:pPr>
              <a:t>22</a:t>
            </a:fld>
            <a:endParaRPr lang="en-US" altLang="en-US"/>
          </a:p>
        </p:txBody>
      </p:sp>
      <p:sp>
        <p:nvSpPr>
          <p:cNvPr id="53251" name="Rectangle 2"/>
          <p:cNvSpPr>
            <a:spLocks noGrp="1" noRot="1" noChangeAspect="1" noChangeArrowheads="1" noTextEdit="1"/>
          </p:cNvSpPr>
          <p:nvPr>
            <p:ph type="sldImg"/>
          </p:nvPr>
        </p:nvSpPr>
        <p:spPr>
          <a:xfrm>
            <a:off x="1143000" y="700088"/>
            <a:ext cx="4579938" cy="3433762"/>
          </a:xfrm>
          <a:solidFill>
            <a:srgbClr val="FFFFFF"/>
          </a:solidFill>
          <a:ln/>
        </p:spPr>
      </p:sp>
      <p:sp>
        <p:nvSpPr>
          <p:cNvPr id="53252" name="Rectangle 3"/>
          <p:cNvSpPr>
            <a:spLocks noGrp="1" noChangeArrowheads="1"/>
          </p:cNvSpPr>
          <p:nvPr>
            <p:ph type="body" idx="1"/>
          </p:nvPr>
        </p:nvSpPr>
        <p:spPr>
          <a:xfrm>
            <a:off x="914400" y="4371975"/>
            <a:ext cx="5029200" cy="413543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9644" tIns="44822" rIns="89644" bIns="44822"/>
          <a:lstStyle/>
          <a:p>
            <a:r>
              <a:rPr lang="en-US" altLang="en-US">
                <a:latin typeface="Arial" panose="020B0604020202020204" pitchFamily="34" charset="0"/>
              </a:rPr>
              <a:t>Integration:  </a:t>
            </a:r>
            <a:r>
              <a:rPr lang="en-US" altLang="en-US">
                <a:solidFill>
                  <a:schemeClr val="tx2"/>
                </a:solidFill>
                <a:latin typeface="Arial" panose="020B0604020202020204" pitchFamily="34" charset="0"/>
              </a:rPr>
              <a:t>45 CFR §§ 84.4 &amp; 84.52</a:t>
            </a:r>
          </a:p>
          <a:p>
            <a:endParaRPr lang="en-US" altLang="en-US">
              <a:latin typeface="Arial" panose="020B0604020202020204" pitchFamily="34" charset="0"/>
            </a:endParaRPr>
          </a:p>
          <a:p>
            <a:r>
              <a:rPr lang="en-US" altLang="en-US">
                <a:latin typeface="Arial" panose="020B0604020202020204" pitchFamily="34" charset="0"/>
              </a:rPr>
              <a:t>Equal and Effective Services:  </a:t>
            </a:r>
            <a:r>
              <a:rPr lang="en-US" altLang="en-US">
                <a:solidFill>
                  <a:schemeClr val="tx2"/>
                </a:solidFill>
                <a:latin typeface="Arial" panose="020B0604020202020204" pitchFamily="34" charset="0"/>
              </a:rPr>
              <a:t>45 CFR §§ 84.4 &amp; 84.52</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30300" y="690563"/>
            <a:ext cx="4598988" cy="3449637"/>
          </a:xfrm>
          <a:ln/>
        </p:spPr>
      </p:sp>
      <p:sp>
        <p:nvSpPr>
          <p:cNvPr id="778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Accommodations or Program Modifications:  </a:t>
            </a:r>
            <a:r>
              <a:rPr lang="en-US" dirty="0">
                <a:solidFill>
                  <a:schemeClr val="tx2"/>
                </a:solidFill>
              </a:rPr>
              <a:t>45 CFR § 84.12</a:t>
            </a:r>
          </a:p>
          <a:p>
            <a:pPr>
              <a:defRPr/>
            </a:pPr>
            <a:endParaRPr lang="en-US" dirty="0">
              <a:solidFill>
                <a:schemeClr val="tx2"/>
              </a:solidFill>
            </a:endParaRPr>
          </a:p>
          <a:p>
            <a:pPr>
              <a:defRPr/>
            </a:pPr>
            <a:r>
              <a:rPr lang="en-US" altLang="en-US" dirty="0"/>
              <a:t>Examples of auxiliary aids and services:</a:t>
            </a:r>
          </a:p>
          <a:p>
            <a:pPr marL="171450" indent="-171450">
              <a:buFont typeface="Arial" panose="020B0604020202020204" pitchFamily="34" charset="0"/>
              <a:buChar char="•"/>
              <a:defRPr/>
            </a:pPr>
            <a:r>
              <a:rPr lang="en-US" dirty="0"/>
              <a:t>Sign Language Interpreters</a:t>
            </a:r>
          </a:p>
          <a:p>
            <a:pPr marL="171450" indent="-171450">
              <a:buFont typeface="Arial" panose="020B0604020202020204" pitchFamily="34" charset="0"/>
              <a:buChar char="•"/>
              <a:defRPr/>
            </a:pPr>
            <a:r>
              <a:rPr lang="en-US" dirty="0"/>
              <a:t>Computer Assisted Real-time Transcription</a:t>
            </a:r>
          </a:p>
          <a:p>
            <a:pPr marL="171450" indent="-171450">
              <a:buFont typeface="Arial" panose="020B0604020202020204" pitchFamily="34" charset="0"/>
              <a:buChar char="•"/>
              <a:defRPr/>
            </a:pPr>
            <a:r>
              <a:rPr lang="en-US" dirty="0"/>
              <a:t>TTD/TTY machines</a:t>
            </a:r>
          </a:p>
          <a:p>
            <a:pPr marL="171450" indent="-171450">
              <a:buFont typeface="Arial" panose="020B0604020202020204" pitchFamily="34" charset="0"/>
              <a:buChar char="•"/>
              <a:defRPr/>
            </a:pPr>
            <a:r>
              <a:rPr lang="en-US" dirty="0"/>
              <a:t>Documents in large print type</a:t>
            </a:r>
          </a:p>
          <a:p>
            <a:pPr marL="171450" indent="-171450">
              <a:buFont typeface="Arial" panose="020B0604020202020204" pitchFamily="34" charset="0"/>
              <a:buChar char="•"/>
              <a:defRPr/>
            </a:pPr>
            <a:r>
              <a:rPr lang="en-US" dirty="0"/>
              <a:t>Materials in Braille</a:t>
            </a:r>
          </a:p>
          <a:p>
            <a:pPr marL="171450" indent="-171450">
              <a:buFont typeface="Arial" panose="020B0604020202020204" pitchFamily="34" charset="0"/>
              <a:buChar char="•"/>
              <a:defRPr/>
            </a:pPr>
            <a:r>
              <a:rPr lang="en-US" dirty="0"/>
              <a:t>Video Remote Interpreting (VRI)</a:t>
            </a:r>
          </a:p>
          <a:p>
            <a:pPr>
              <a:defRPr/>
            </a:pPr>
            <a:endParaRPr lang="en-US" dirty="0">
              <a:solidFill>
                <a:schemeClr val="tx2"/>
              </a:solidFill>
            </a:endParaRPr>
          </a:p>
          <a:p>
            <a:pPr>
              <a:defRPr/>
            </a:pPr>
            <a:r>
              <a:rPr lang="en-US" dirty="0">
                <a:solidFill>
                  <a:schemeClr val="tx2"/>
                </a:solidFill>
              </a:rPr>
              <a:t>Program Access:  45 CFR § 84.21</a:t>
            </a:r>
          </a:p>
          <a:p>
            <a:pPr>
              <a:defRPr/>
            </a:pPr>
            <a:endParaRPr lang="en-US" altLang="en-US" dirty="0"/>
          </a:p>
          <a:p>
            <a:pPr>
              <a:defRPr/>
            </a:pPr>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1EC738-7649-40C6-B11B-5774F751961F}" type="slidenum">
              <a:rPr lang="en-US" altLang="en-US" smtClean="0"/>
              <a:pPr>
                <a:spcBef>
                  <a:spcPct val="0"/>
                </a:spcBef>
              </a:pPr>
              <a:t>23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30300" y="690563"/>
            <a:ext cx="4598988" cy="3449637"/>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6E1088-08F1-4B37-90AD-9575AAB1D14B}" type="slidenum">
              <a:rPr lang="en-US" altLang="en-US" smtClean="0"/>
              <a:pPr>
                <a:spcBef>
                  <a:spcPct val="0"/>
                </a:spcBef>
              </a:pPr>
              <a:t>24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233519-F9D0-48E5-A5F9-D5BFBC7EC597}" type="slidenum">
              <a:rPr lang="en-US" altLang="en-US" smtClean="0"/>
              <a:pPr>
                <a:spcBef>
                  <a:spcPct val="0"/>
                </a:spcBef>
              </a:pPr>
              <a:t>25</a:t>
            </a:fld>
            <a:endParaRPr lang="en-US" altLang="en-US"/>
          </a:p>
        </p:txBody>
      </p:sp>
      <p:sp>
        <p:nvSpPr>
          <p:cNvPr id="59395" name="Rectangle 2"/>
          <p:cNvSpPr>
            <a:spLocks noGrp="1" noRot="1" noChangeAspect="1" noChangeArrowheads="1" noTextEdit="1"/>
          </p:cNvSpPr>
          <p:nvPr>
            <p:ph type="sldImg"/>
          </p:nvPr>
        </p:nvSpPr>
        <p:spPr>
          <a:xfrm>
            <a:off x="1130300" y="690563"/>
            <a:ext cx="4598988" cy="3449637"/>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chemeClr val="tx2"/>
                </a:solidFill>
                <a:latin typeface="Arial" panose="020B0604020202020204" pitchFamily="34" charset="0"/>
              </a:rPr>
              <a:t>45 CFR § 80.3</a:t>
            </a:r>
          </a:p>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FD2ECC-4FFE-45C0-A9CA-532D6167B58B}" type="slidenum">
              <a:rPr lang="en-US" altLang="en-US" smtClean="0"/>
              <a:pPr>
                <a:spcBef>
                  <a:spcPct val="0"/>
                </a:spcBef>
              </a:pPr>
              <a:t>26</a:t>
            </a:fld>
            <a:endParaRPr lang="en-US" altLang="en-US"/>
          </a:p>
        </p:txBody>
      </p:sp>
      <p:sp>
        <p:nvSpPr>
          <p:cNvPr id="61443" name="Rectangle 2"/>
          <p:cNvSpPr>
            <a:spLocks noGrp="1" noRot="1" noChangeAspect="1" noChangeArrowheads="1" noTextEdit="1"/>
          </p:cNvSpPr>
          <p:nvPr>
            <p:ph type="sldImg"/>
          </p:nvPr>
        </p:nvSpPr>
        <p:spPr>
          <a:xfrm>
            <a:off x="1130300" y="690563"/>
            <a:ext cx="4598988" cy="3449637"/>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Several regulations that OCR enforces contain specific provisions prohibiting retaliation: Title VI regulation, 45 CFR 80.7(e); Section 504 regulation, 45 CFR 84.61; Title IX regulation, 45 CFR 86.71; Age Discrimination Act regulation, 45 CFR 91.45; Title II regulation, 28 C.F.R. 35.134; Section 1557 regulation, 45 C.F.R. 92.302. Other regulations do not contain retaliation provisions, such as Hill-Burton. In such instances, allegations may be examined to determine whether there are grounds to investigate claims of retaliation.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47B902F1-1760-47B4-AD9D-8BDFB3F215CA}" type="slidenum">
              <a:rPr lang="en-US" altLang="en-US" sz="1200" smtClean="0">
                <a:solidFill>
                  <a:schemeClr val="tx1"/>
                </a:solidFill>
                <a:latin typeface="Arial" panose="020B0604020202020204" pitchFamily="34" charset="0"/>
              </a:rPr>
              <a:pPr/>
              <a:t>3</a:t>
            </a:fld>
            <a:endParaRPr lang="en-US" altLang="en-US" sz="1200">
              <a:solidFill>
                <a:schemeClr val="tx1"/>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a:xfrm>
            <a:off x="1128713" y="688975"/>
            <a:ext cx="4600575" cy="3451225"/>
          </a:xfrm>
          <a:solidFill>
            <a:srgbClr val="FFFFFF"/>
          </a:solidFill>
          <a:ln/>
        </p:spPr>
      </p:sp>
      <p:sp>
        <p:nvSpPr>
          <p:cNvPr id="21508" name="Rectangle 3"/>
          <p:cNvSpPr>
            <a:spLocks noGrp="1" noChangeArrowheads="1"/>
          </p:cNvSpPr>
          <p:nvPr>
            <p:ph type="body" idx="1"/>
          </p:nvPr>
        </p:nvSpPr>
        <p:spPr>
          <a:xfrm>
            <a:off x="914400" y="4370388"/>
            <a:ext cx="5029200" cy="4140200"/>
          </a:xfrm>
          <a:solidFill>
            <a:srgbClr val="FFFFFF"/>
          </a:solidFill>
          <a:ln>
            <a:solidFill>
              <a:srgbClr val="000000"/>
            </a:solidFill>
          </a:ln>
        </p:spPr>
        <p:txBody>
          <a:bodyPr/>
          <a:lstStyle/>
          <a:p>
            <a:pPr>
              <a:buFontTx/>
              <a:buChar char="•"/>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30300" y="690563"/>
            <a:ext cx="4598988" cy="3449637"/>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Implementing Regulation:  28 CFR Part 35</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5F13A4-117D-4A72-8FDF-C5B809AECB0B}" type="slidenum">
              <a:rPr lang="en-US" altLang="en-US" smtClean="0"/>
              <a:pPr>
                <a:spcBef>
                  <a:spcPct val="0"/>
                </a:spcBef>
              </a:pPr>
              <a:t>30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30300" y="690563"/>
            <a:ext cx="4598988" cy="3449637"/>
          </a:xfrm>
          <a:ln/>
        </p:spPr>
      </p:sp>
      <p:sp>
        <p:nvSpPr>
          <p:cNvPr id="68611" name="Notes Placeholder 2"/>
          <p:cNvSpPr>
            <a:spLocks noGrp="1"/>
          </p:cNvSpPr>
          <p:nvPr>
            <p:ph type="body" idx="1"/>
          </p:nvPr>
        </p:nvSpPr>
        <p:spPr>
          <a:xfrm>
            <a:off x="685800" y="4370388"/>
            <a:ext cx="5486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0000"/>
              </a:solidFill>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63E47E-23D8-43AD-8AA5-9A584134BA28}" type="slidenum">
              <a:rPr lang="en-US" altLang="en-US" smtClean="0"/>
              <a:pPr>
                <a:spcBef>
                  <a:spcPct val="0"/>
                </a:spcBef>
              </a:pPr>
              <a:t>31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49A055-4E88-47FB-A637-D99A76140D78}" type="slidenum">
              <a:rPr lang="en-US" altLang="en-US" smtClean="0"/>
              <a:pPr>
                <a:spcBef>
                  <a:spcPct val="0"/>
                </a:spcBef>
              </a:pPr>
              <a:t>32</a:t>
            </a:fld>
            <a:endParaRPr lang="en-US" altLang="en-US"/>
          </a:p>
        </p:txBody>
      </p:sp>
      <p:sp>
        <p:nvSpPr>
          <p:cNvPr id="70659" name="Rectangle 2"/>
          <p:cNvSpPr>
            <a:spLocks noGrp="1" noRot="1" noChangeAspect="1" noChangeArrowheads="1" noTextEdit="1"/>
          </p:cNvSpPr>
          <p:nvPr>
            <p:ph type="sldImg"/>
          </p:nvPr>
        </p:nvSpPr>
        <p:spPr>
          <a:xfrm>
            <a:off x="1130300" y="690563"/>
            <a:ext cx="4598988" cy="3449637"/>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30300" y="690563"/>
            <a:ext cx="4598988" cy="3449637"/>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0D69C-5789-4DCF-AC54-C9C6CEE5AD7A}" type="slidenum">
              <a:rPr lang="en-US" altLang="en-US" smtClean="0"/>
              <a:pPr>
                <a:spcBef>
                  <a:spcPct val="0"/>
                </a:spcBef>
              </a:pPr>
              <a:t>33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30300" y="690563"/>
            <a:ext cx="4598988" cy="3449637"/>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See 28 CFR § 35.130(d )</a:t>
            </a:r>
          </a:p>
          <a:p>
            <a:endParaRPr lang="en-US" altLang="en-US">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C4DEED9D-94E0-4087-B343-30AD22722222}" type="slidenum">
              <a:rPr lang="en-US" altLang="en-US" sz="1200" smtClean="0">
                <a:solidFill>
                  <a:schemeClr val="tx1"/>
                </a:solidFill>
                <a:latin typeface="Arial" panose="020B0604020202020204" pitchFamily="34" charset="0"/>
              </a:rPr>
              <a:pPr/>
              <a:t>37</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6D74-E9EF-4B83-9FD1-71D6A22ABE3B}" type="slidenum">
              <a:rPr lang="en-US" altLang="en-US" smtClean="0"/>
              <a:pPr>
                <a:spcBef>
                  <a:spcPct val="0"/>
                </a:spcBef>
              </a:pPr>
              <a:t>38</a:t>
            </a:fld>
            <a:endParaRPr lang="en-US" altLang="en-US"/>
          </a:p>
        </p:txBody>
      </p:sp>
      <p:sp>
        <p:nvSpPr>
          <p:cNvPr id="79875" name="Rectangle 2"/>
          <p:cNvSpPr>
            <a:spLocks noGrp="1" noRot="1" noChangeAspect="1" noChangeArrowheads="1" noTextEdit="1"/>
          </p:cNvSpPr>
          <p:nvPr>
            <p:ph type="sldImg"/>
          </p:nvPr>
        </p:nvSpPr>
        <p:spPr>
          <a:xfrm>
            <a:off x="1130300" y="690563"/>
            <a:ext cx="4598988" cy="3449637"/>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OCR investigates complaints alleging a violation of the ADA's "integration mandate”.  This principle is central to the Supreme Court's </a:t>
            </a:r>
            <a:r>
              <a:rPr lang="en-US" altLang="en-US" i="1">
                <a:latin typeface="Arial" panose="020B0604020202020204" pitchFamily="34" charset="0"/>
              </a:rPr>
              <a:t>Olmstead</a:t>
            </a:r>
            <a:r>
              <a:rPr lang="en-US" altLang="en-US">
                <a:latin typeface="Arial" panose="020B0604020202020204" pitchFamily="34" charset="0"/>
              </a:rPr>
              <a:t> decision. OCR's investigations of Olmstead complaints have had a significant impact in facilitating the community integration of individuals with disabilities. As a result of OCR's efforts, many individuals have transitioned from an institution to the community, and many individuals have avoided unnecessary institutionalization.  </a:t>
            </a:r>
            <a:r>
              <a:rPr lang="en-US" altLang="en-US">
                <a:latin typeface="Arial" panose="020B0604020202020204" pitchFamily="34" charset="0"/>
                <a:cs typeface="Arial" panose="020B0604020202020204" pitchFamily="34" charset="0"/>
              </a:rPr>
              <a:t>For more information on this important decision and how it applies to OCR’s ADA enforcement activities, please visit the Olmstead section of OCR’s website:  </a:t>
            </a:r>
            <a:r>
              <a:rPr lang="en-US" altLang="en-US" u="sng">
                <a:latin typeface="Arial" panose="020B0604020202020204" pitchFamily="34" charset="0"/>
                <a:cs typeface="Arial" panose="020B0604020202020204" pitchFamily="34" charset="0"/>
              </a:rPr>
              <a:t>http://www.hhs.gov/ocr/civilrights/understanding/disability/serviceolmstead/index.html</a:t>
            </a:r>
          </a:p>
          <a:p>
            <a:endParaRPr lang="en-US" altLang="en-US">
              <a:latin typeface="Arial" panose="020B0604020202020204" pitchFamily="34" charset="0"/>
            </a:endParaRPr>
          </a:p>
          <a:p>
            <a:r>
              <a:rPr lang="en-US" altLang="en-US" u="sng">
                <a:latin typeface="Arial" panose="020B0604020202020204" pitchFamily="34" charset="0"/>
              </a:rPr>
              <a:t>Olmstead v LC</a:t>
            </a:r>
            <a:r>
              <a:rPr lang="en-US" altLang="en-US">
                <a:latin typeface="Arial" panose="020B0604020202020204" pitchFamily="34" charset="0"/>
              </a:rPr>
              <a:t>, 527 U.S. 581 (1999)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A64310-73F3-4DCB-B7DF-01EE9DEAA88D}" type="slidenum">
              <a:rPr lang="en-US" altLang="en-US" smtClean="0"/>
              <a:pPr>
                <a:spcBef>
                  <a:spcPct val="0"/>
                </a:spcBef>
              </a:pPr>
              <a:t>40</a:t>
            </a:fld>
            <a:endParaRPr lang="en-US" altLang="en-US"/>
          </a:p>
        </p:txBody>
      </p:sp>
      <p:sp>
        <p:nvSpPr>
          <p:cNvPr id="82947" name="Rectangle 2"/>
          <p:cNvSpPr>
            <a:spLocks noGrp="1" noRot="1" noChangeAspect="1" noChangeArrowheads="1" noTextEdit="1"/>
          </p:cNvSpPr>
          <p:nvPr>
            <p:ph type="sldImg"/>
          </p:nvPr>
        </p:nvSpPr>
        <p:spPr>
          <a:xfrm>
            <a:off x="1130300" y="690563"/>
            <a:ext cx="4598988" cy="3449637"/>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For more information on this important topic, please visit the Health Disparities section of OCR’s website:</a:t>
            </a:r>
          </a:p>
          <a:p>
            <a:r>
              <a:rPr lang="en-US" altLang="en-US" u="sng">
                <a:solidFill>
                  <a:schemeClr val="accent2"/>
                </a:solidFill>
                <a:latin typeface="Arial" panose="020B0604020202020204" pitchFamily="34" charset="0"/>
                <a:cs typeface="Arial" panose="020B0604020202020204" pitchFamily="34" charset="0"/>
              </a:rPr>
              <a:t>http://www.hhs.gov/ocr/civilrights/resources/specialtopics/health_disparities/index.html </a:t>
            </a:r>
          </a:p>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30300" y="690563"/>
            <a:ext cx="4598988" cy="3449637"/>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an effort to ensure nondiscrimination and increase the number of individuals who have access to quality healthcare services, OCR investigates entities that receive funding from HHS to ensure they comply with applicable Federal civil rights laws.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243E4C9A-B55E-4CDC-ADB5-09B7DE00F2A1}" type="slidenum">
              <a:rPr lang="en-US" altLang="en-US" sz="1200" smtClean="0">
                <a:solidFill>
                  <a:schemeClr val="tx1"/>
                </a:solidFill>
                <a:latin typeface="Arial" panose="020B0604020202020204" pitchFamily="34" charset="0"/>
              </a:rPr>
              <a:pPr/>
              <a:t>41</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8988" cy="3449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181BF-710F-491F-B3E8-B64508BDCC25}" type="slidenum">
              <a:rPr lang="en-US" smtClean="0"/>
              <a:pPr>
                <a:defRPr/>
              </a:pPr>
              <a:t>46</a:t>
            </a:fld>
            <a:endParaRPr lang="en-US"/>
          </a:p>
        </p:txBody>
      </p:sp>
    </p:spTree>
    <p:extLst>
      <p:ext uri="{BB962C8B-B14F-4D97-AF65-F5344CB8AC3E}">
        <p14:creationId xmlns:p14="http://schemas.microsoft.com/office/powerpoint/2010/main" val="121500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30300" y="690563"/>
            <a:ext cx="4598988" cy="3449637"/>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2015, HHS and DOJ jointly issued </a:t>
            </a:r>
            <a:r>
              <a:rPr lang="en-US" altLang="en-US" i="1">
                <a:latin typeface="Arial" panose="020B0604020202020204" pitchFamily="34" charset="0"/>
              </a:rPr>
              <a:t>Protecting the Rights of Parents and Prospective Parents with Disabilities: Technical Assistance for State and Local Child Welfare Agencies and Courts under Title II of the Americans with Disabilities Act and Section 504 of the Rehabilitation Act</a:t>
            </a:r>
            <a:r>
              <a:rPr lang="en-US" altLang="en-US">
                <a:latin typeface="Arial" panose="020B0604020202020204" pitchFamily="34" charset="0"/>
              </a:rPr>
              <a:t>, to assist state and local child welfare agencies and courts in ensuring the rights of individuals with disabilities in the child welfare system.</a:t>
            </a:r>
            <a:r>
              <a:rPr lang="en-US" altLang="en-US" sz="2400">
                <a:latin typeface="Arial" panose="020B0604020202020204" pitchFamily="34" charset="0"/>
              </a:rPr>
              <a:t> </a:t>
            </a:r>
          </a:p>
          <a:p>
            <a:r>
              <a:rPr lang="en-US" altLang="en-US" sz="2400">
                <a:latin typeface="Arial" panose="020B0604020202020204" pitchFamily="34" charset="0"/>
              </a:rPr>
              <a:t>The opioid overdose epidemic continues to claim lives across the country with 47,600 overdose deaths in 2017, representing 68% of the overdose deaths from all drugs in 2017. </a:t>
            </a:r>
          </a:p>
          <a:p>
            <a:r>
              <a:rPr lang="en-US" altLang="en-US" sz="2400">
                <a:latin typeface="Arial" panose="020B0604020202020204" pitchFamily="34" charset="0"/>
              </a:rPr>
              <a:t>Medication-assisted treatment (MAT) has been shown to be effective for many people with opioid use disorder. MAT is the use of medications in combination with counseling and behavioral therapies for the treatment of substance use disorders, such as opioid addiction.</a:t>
            </a:r>
          </a:p>
          <a:p>
            <a:r>
              <a:rPr lang="en-US" altLang="en-US" sz="2400">
                <a:latin typeface="Arial" panose="020B0604020202020204" pitchFamily="34" charset="0"/>
              </a:rPr>
              <a:t>Under the law, health care and human service providers may not treat individuals with disabilities less favorably because they receive MAT.  </a:t>
            </a:r>
          </a:p>
          <a:p>
            <a:pPr lvl="1"/>
            <a:r>
              <a:rPr lang="en-US" altLang="en-US" sz="2200">
                <a:latin typeface="Arial" panose="020B0604020202020204" pitchFamily="34" charset="0"/>
              </a:rPr>
              <a:t>However, Individuals in MAT often face discrimination, due to lack of knowledge about MAT’s value, effectiveness and safety, and a lack of knowledge about the anti-discrimination laws that protect people in MAT. </a:t>
            </a:r>
          </a:p>
          <a:p>
            <a:endParaRPr lang="en-US" altLang="en-US">
              <a:latin typeface="Arial" panose="020B0604020202020204" pitchFamily="34" charset="0"/>
            </a:endParaRPr>
          </a:p>
          <a:p>
            <a:endParaRPr lang="en-US" altLang="en-US" sz="140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D4FA0646-1202-4592-ADFC-7B0FA8001DAD}" type="slidenum">
              <a:rPr lang="en-US" altLang="en-US" sz="1200" smtClean="0">
                <a:solidFill>
                  <a:schemeClr val="tx1"/>
                </a:solidFill>
                <a:latin typeface="Arial" panose="020B0604020202020204" pitchFamily="34" charset="0"/>
              </a:rPr>
              <a:pPr/>
              <a:t>47</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D208A3BA-754E-4EB5-B89F-5A4A2F54BE0A}" type="slidenum">
              <a:rPr lang="en-US" altLang="en-US" sz="1200" smtClean="0">
                <a:solidFill>
                  <a:schemeClr val="tx1"/>
                </a:solidFill>
                <a:latin typeface="Arial" panose="020B0604020202020204" pitchFamily="34" charset="0"/>
              </a:rPr>
              <a:pPr/>
              <a:t>4</a:t>
            </a:fld>
            <a:endParaRPr lang="en-US" altLang="en-US" sz="1200">
              <a:solidFill>
                <a:schemeClr val="tx1"/>
              </a:solidFill>
              <a:latin typeface="Arial" panose="020B0604020202020204" pitchFamily="34" charset="0"/>
            </a:endParaRPr>
          </a:p>
        </p:txBody>
      </p:sp>
      <p:sp>
        <p:nvSpPr>
          <p:cNvPr id="23555" name="Rectangle 2"/>
          <p:cNvSpPr>
            <a:spLocks noGrp="1" noChangeArrowheads="1"/>
          </p:cNvSpPr>
          <p:nvPr>
            <p:ph type="body" idx="1"/>
          </p:nvPr>
        </p:nvSpPr>
        <p:spPr>
          <a:xfrm>
            <a:off x="914400" y="4370388"/>
            <a:ext cx="5029200" cy="41402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30300" y="690563"/>
            <a:ext cx="4598988" cy="3449637"/>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464A7316-4637-4ACC-BC09-AF867461855B}" type="slidenum">
              <a:rPr lang="en-US" altLang="en-US" sz="1200" smtClean="0">
                <a:solidFill>
                  <a:schemeClr val="tx1"/>
                </a:solidFill>
                <a:latin typeface="Arial" panose="020B0604020202020204" pitchFamily="34" charset="0"/>
              </a:rPr>
              <a:pPr/>
              <a:t>65</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30300" y="690563"/>
            <a:ext cx="4598988" cy="3449637"/>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A62B7E81-D473-40E2-9B33-57651F871513}" type="slidenum">
              <a:rPr lang="en-US" altLang="en-US" sz="1200" smtClean="0">
                <a:solidFill>
                  <a:schemeClr val="tx1"/>
                </a:solidFill>
                <a:latin typeface="Arial" panose="020B0604020202020204" pitchFamily="34" charset="0"/>
              </a:rPr>
              <a:pPr/>
              <a:t>67</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8988" cy="3449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181BF-710F-491F-B3E8-B64508BDCC25}" type="slidenum">
              <a:rPr lang="en-US" smtClean="0"/>
              <a:pPr>
                <a:defRPr/>
              </a:pPr>
              <a:t>77</a:t>
            </a:fld>
            <a:endParaRPr lang="en-US"/>
          </a:p>
        </p:txBody>
      </p:sp>
    </p:spTree>
    <p:extLst>
      <p:ext uri="{BB962C8B-B14F-4D97-AF65-F5344CB8AC3E}">
        <p14:creationId xmlns:p14="http://schemas.microsoft.com/office/powerpoint/2010/main" val="306159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28E103A9-E46C-4234-86A9-31C42BD28B7A}" type="slidenum">
              <a:rPr lang="en-US" altLang="en-US" sz="1200" smtClean="0">
                <a:solidFill>
                  <a:schemeClr val="tx1"/>
                </a:solidFill>
                <a:latin typeface="Arial" panose="020B0604020202020204" pitchFamily="34" charset="0"/>
              </a:rPr>
              <a:pPr/>
              <a:t>7</a:t>
            </a:fld>
            <a:endParaRPr lang="en-US" altLang="en-US" sz="1200">
              <a:solidFill>
                <a:schemeClr val="tx1"/>
              </a:solidFill>
              <a:latin typeface="Arial" panose="020B0604020202020204" pitchFamily="34" charset="0"/>
            </a:endParaRPr>
          </a:p>
        </p:txBody>
      </p:sp>
      <p:sp>
        <p:nvSpPr>
          <p:cNvPr id="27651" name="Rectangle 2"/>
          <p:cNvSpPr>
            <a:spLocks noGrp="1" noChangeArrowheads="1"/>
          </p:cNvSpPr>
          <p:nvPr>
            <p:ph type="body" idx="1"/>
          </p:nvPr>
        </p:nvSpPr>
        <p:spPr>
          <a:xfrm>
            <a:off x="914400" y="4370388"/>
            <a:ext cx="5029200" cy="4140200"/>
          </a:xfrm>
          <a:solidFill>
            <a:srgbClr val="FFFFFF"/>
          </a:solidFill>
          <a:ln>
            <a:solidFill>
              <a:srgbClr val="000000"/>
            </a:solidFill>
          </a:ln>
        </p:spPr>
        <p:txBody>
          <a:bodyPr/>
          <a:lstStyle/>
          <a:p>
            <a:r>
              <a:rPr lang="en-US" altLang="en-US">
                <a:latin typeface="Arial" panose="020B0604020202020204" pitchFamily="34" charset="0"/>
              </a:rPr>
              <a:t>For more information on OCR’s enforcement activities and results, please visit our website:  http://www.hhs.gov/ocr/civilrights/activities/index.html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5D5560-314D-4503-9855-51CFA30AC5D0}" type="slidenum">
              <a:rPr lang="en-US" altLang="en-US" smtClean="0"/>
              <a:pPr>
                <a:spcBef>
                  <a:spcPct val="0"/>
                </a:spcBef>
              </a:pPr>
              <a:t>8</a:t>
            </a:fld>
            <a:endParaRPr lang="en-US" altLang="en-US"/>
          </a:p>
        </p:txBody>
      </p:sp>
      <p:sp>
        <p:nvSpPr>
          <p:cNvPr id="29699" name="Rectangle 2"/>
          <p:cNvSpPr>
            <a:spLocks noGrp="1" noRot="1" noChangeAspect="1" noChangeArrowheads="1" noTextEdit="1"/>
          </p:cNvSpPr>
          <p:nvPr>
            <p:ph type="sldImg"/>
          </p:nvPr>
        </p:nvSpPr>
        <p:spPr>
          <a:xfrm>
            <a:off x="1130300" y="690563"/>
            <a:ext cx="4598988" cy="344963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bulk of OCR’s investigatory work is complaint-driven.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8988" cy="3449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181BF-710F-491F-B3E8-B64508BDCC25}" type="slidenum">
              <a:rPr lang="en-US" smtClean="0"/>
              <a:pPr>
                <a:defRPr/>
              </a:pPr>
              <a:t>9</a:t>
            </a:fld>
            <a:endParaRPr lang="en-US"/>
          </a:p>
        </p:txBody>
      </p:sp>
    </p:spTree>
    <p:extLst>
      <p:ext uri="{BB962C8B-B14F-4D97-AF65-F5344CB8AC3E}">
        <p14:creationId xmlns:p14="http://schemas.microsoft.com/office/powerpoint/2010/main" val="221082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AEB2B6-58CD-496B-8AD9-5097B1E37AE3}" type="slidenum">
              <a:rPr lang="en-US" altLang="en-US" smtClean="0"/>
              <a:pPr>
                <a:spcBef>
                  <a:spcPct val="0"/>
                </a:spcBef>
              </a:pPr>
              <a:t>10</a:t>
            </a:fld>
            <a:endParaRPr lang="en-US" altLang="en-US"/>
          </a:p>
        </p:txBody>
      </p:sp>
      <p:sp>
        <p:nvSpPr>
          <p:cNvPr id="32771" name="Rectangle 2"/>
          <p:cNvSpPr>
            <a:spLocks noGrp="1" noRot="1" noChangeAspect="1" noChangeArrowheads="1" noTextEdit="1"/>
          </p:cNvSpPr>
          <p:nvPr>
            <p:ph type="sldImg"/>
          </p:nvPr>
        </p:nvSpPr>
        <p:spPr>
          <a:xfrm>
            <a:off x="1130300" y="690563"/>
            <a:ext cx="4598988" cy="3449637"/>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more information on OCR’s Complaint Resolution Process, please visit the OCR website at:  </a:t>
            </a:r>
          </a:p>
          <a:p>
            <a:endParaRPr lang="en-US" altLang="en-US">
              <a:latin typeface="Arial" panose="020B0604020202020204" pitchFamily="34" charset="0"/>
            </a:endParaRPr>
          </a:p>
          <a:p>
            <a:r>
              <a:rPr lang="en-US" altLang="en-US">
                <a:latin typeface="Arial" panose="020B0604020202020204" pitchFamily="34" charset="0"/>
              </a:rPr>
              <a:t>http://www.hhs.gov/ocr/civilrights/complaints/index.html (Civil Rights)</a:t>
            </a:r>
          </a:p>
          <a:p>
            <a:endParaRPr lang="en-US" altLang="en-US">
              <a:latin typeface="Arial" panose="020B0604020202020204" pitchFamily="34" charset="0"/>
            </a:endParaRPr>
          </a:p>
          <a:p>
            <a:r>
              <a:rPr lang="en-US" altLang="en-US">
                <a:latin typeface="Arial" panose="020B0604020202020204" pitchFamily="34" charset="0"/>
              </a:rPr>
              <a:t>http://www.hhs.gov/ocr/privacy/hipaa/complaints/index.html (HIPAA)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C69C552E-F5EE-4B99-9B03-C64310F3BA63}" type="slidenum">
              <a:rPr lang="zh-CN" altLang="en-US" sz="1200" smtClean="0">
                <a:solidFill>
                  <a:schemeClr val="tx1"/>
                </a:solidFill>
                <a:latin typeface="Arial" panose="020B0604020202020204" pitchFamily="34" charset="0"/>
              </a:rPr>
              <a:pPr/>
              <a:t>11</a:t>
            </a:fld>
            <a:endParaRPr lang="en-US" altLang="zh-CN" sz="1200">
              <a:solidFill>
                <a:schemeClr val="tx1"/>
              </a:solidFill>
              <a:latin typeface="Arial" panose="020B0604020202020204" pitchFamily="34" charset="0"/>
            </a:endParaRPr>
          </a:p>
        </p:txBody>
      </p:sp>
      <p:sp>
        <p:nvSpPr>
          <p:cNvPr id="34819" name="Rectangle 2"/>
          <p:cNvSpPr>
            <a:spLocks noGrp="1" noRot="1" noChangeAspect="1" noChangeArrowheads="1" noTextEdit="1"/>
          </p:cNvSpPr>
          <p:nvPr>
            <p:ph type="sldImg"/>
          </p:nvPr>
        </p:nvSpPr>
        <p:spPr>
          <a:xfrm>
            <a:off x="1130300" y="690563"/>
            <a:ext cx="4598988" cy="3449637"/>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laws and their implementing regulations are implicated in the majority of OCR’s complaint receipts and enforcement activities.  However, OCR enforces other nondiscrimination regulations and various nondiscrimination provisions of other laws.  Some of these other authorities will be briefly discussed later in this presentation.  </a:t>
            </a:r>
            <a:endParaRPr lang="en-US" altLang="en-US" b="1">
              <a:solidFill>
                <a:srgbClr val="FF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30300" y="690563"/>
            <a:ext cx="4598988" cy="3449637"/>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0D7C6A2B-AC1A-4349-A052-23900BA46C6A}" type="slidenum">
              <a:rPr lang="en-US" altLang="en-US" sz="1200" smtClean="0">
                <a:solidFill>
                  <a:schemeClr val="tx1"/>
                </a:solidFill>
                <a:latin typeface="Arial" panose="020B0604020202020204" pitchFamily="34" charset="0"/>
              </a:rPr>
              <a:pPr/>
              <a:t>13</a:t>
            </a:fld>
            <a:endParaRPr lang="en-US" altLang="en-US" sz="120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CB563AA-F8B8-4E00-9874-E2255C018D8B}" type="datetimeFigureOut">
              <a:rPr lang="en-US"/>
              <a:pPr>
                <a:defRPr/>
              </a:pPr>
              <a:t>8/26/2020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1EC056-92C6-48AF-A273-E23BE0A6C073}" type="slidenum">
              <a:rPr lang="en-US"/>
              <a:pPr>
                <a:defRPr/>
              </a:pPr>
              <a:t>‹#›</a:t>
            </a:fld>
            <a:endParaRPr lang="en-US"/>
          </a:p>
        </p:txBody>
      </p:sp>
    </p:spTree>
    <p:extLst>
      <p:ext uri="{BB962C8B-B14F-4D97-AF65-F5344CB8AC3E}">
        <p14:creationId xmlns:p14="http://schemas.microsoft.com/office/powerpoint/2010/main" val="235758249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B8BE50F-C4D5-4052-BD24-D8A13AE8946B}" type="datetimeFigureOut">
              <a:rPr lang="en-US"/>
              <a:pPr>
                <a:defRPr/>
              </a:pPr>
              <a:t>8/26/2020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E874D-7CD1-471D-8C24-C35BD9A2EF12}" type="slidenum">
              <a:rPr lang="en-US"/>
              <a:pPr>
                <a:defRPr/>
              </a:pPr>
              <a:t>‹#›</a:t>
            </a:fld>
            <a:endParaRPr lang="en-US"/>
          </a:p>
        </p:txBody>
      </p:sp>
    </p:spTree>
    <p:extLst>
      <p:ext uri="{BB962C8B-B14F-4D97-AF65-F5344CB8AC3E}">
        <p14:creationId xmlns:p14="http://schemas.microsoft.com/office/powerpoint/2010/main" val="289299826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6E8586-5AF0-45B3-85A4-3D80EF8FD7B7}" type="datetimeFigureOut">
              <a:rPr lang="en-US"/>
              <a:pPr>
                <a:defRPr/>
              </a:pPr>
              <a:t>8/26/2020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320DA-674D-4849-8947-DDEDDF4E3A05}" type="slidenum">
              <a:rPr lang="en-US"/>
              <a:pPr>
                <a:defRPr/>
              </a:pPr>
              <a:t>‹#›</a:t>
            </a:fld>
            <a:endParaRPr lang="en-US"/>
          </a:p>
        </p:txBody>
      </p:sp>
    </p:spTree>
    <p:extLst>
      <p:ext uri="{BB962C8B-B14F-4D97-AF65-F5344CB8AC3E}">
        <p14:creationId xmlns:p14="http://schemas.microsoft.com/office/powerpoint/2010/main" val="94405147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Google Shape;168;p47" descr="hhs_hq-9ba13e72dbfd55539dcc61a75367c69e62fe14d0.jpg"/>
          <p:cNvPicPr preferRelativeResize="0">
            <a:picLocks/>
          </p:cNvPicPr>
          <p:nvPr/>
        </p:nvPicPr>
        <p:blipFill>
          <a:blip r:embed="rId2">
            <a:extLst>
              <a:ext uri="{28A0092B-C50C-407E-A947-70E740481C1C}">
                <a14:useLocalDpi xmlns:a14="http://schemas.microsoft.com/office/drawing/2010/main" val="0"/>
              </a:ext>
            </a:extLst>
          </a:blip>
          <a:srcRect l="35155" t="17313" r="29706"/>
          <a:stretch>
            <a:fillRect/>
          </a:stretch>
        </p:blipFill>
        <p:spPr bwMode="auto">
          <a:xfrm>
            <a:off x="6226181" y="0"/>
            <a:ext cx="2917825" cy="6858000"/>
          </a:xfrm>
          <a:prstGeom prst="rect">
            <a:avLst/>
          </a:prstGeom>
          <a:solidFill>
            <a:srgbClr val="F8FBF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Google Shape;169;p47">
            <a:extLst>
              <a:ext uri="{FF2B5EF4-FFF2-40B4-BE49-F238E27FC236}">
                <a16:creationId xmlns:a16="http://schemas.microsoft.com/office/drawing/2014/main" id="{D673A796-42E9-4A66-89FE-C3C9F4E53A71}"/>
              </a:ext>
            </a:extLst>
          </p:cNvPr>
          <p:cNvSpPr/>
          <p:nvPr/>
        </p:nvSpPr>
        <p:spPr>
          <a:xfrm>
            <a:off x="6226177" y="0"/>
            <a:ext cx="2921000" cy="6858000"/>
          </a:xfrm>
          <a:prstGeom prst="rect">
            <a:avLst/>
          </a:prstGeom>
          <a:solidFill>
            <a:srgbClr val="000099">
              <a:alpha val="44000"/>
            </a:srgbClr>
          </a:solidFill>
          <a:ln>
            <a:noFill/>
          </a:ln>
        </p:spPr>
        <p:txBody>
          <a:bodyPr spcFirstLastPara="1" lIns="68569" tIns="34275" rIns="68569" bIns="34275" anchor="ctr"/>
          <a:lstStyle/>
          <a:p>
            <a:pPr algn="ctr" eaLnBrk="1" hangingPunct="1">
              <a:spcBef>
                <a:spcPts val="0"/>
              </a:spcBef>
              <a:spcAft>
                <a:spcPts val="0"/>
              </a:spcAft>
              <a:defRPr/>
            </a:pPr>
            <a:endParaRPr sz="1350">
              <a:solidFill>
                <a:schemeClr val="lt1"/>
              </a:solidFill>
              <a:latin typeface="Palatino"/>
              <a:ea typeface="Palatino"/>
              <a:cs typeface="Palatino"/>
              <a:sym typeface="Palatino"/>
            </a:endParaRPr>
          </a:p>
        </p:txBody>
      </p:sp>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669" y="5929325"/>
            <a:ext cx="27511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810F1F-CFED-426F-8B85-78C5EF122C18}"/>
              </a:ext>
            </a:extLst>
          </p:cNvPr>
          <p:cNvSpPr>
            <a:spLocks noGrp="1"/>
          </p:cNvSpPr>
          <p:nvPr>
            <p:ph type="ctrTitle"/>
          </p:nvPr>
        </p:nvSpPr>
        <p:spPr>
          <a:xfrm>
            <a:off x="352425" y="1238250"/>
            <a:ext cx="5695950" cy="2387600"/>
          </a:xfrm>
          <a:prstGeom prst="rect">
            <a:avLst/>
          </a:prstGeom>
        </p:spPr>
        <p:txBody>
          <a:bodyPr anchor="b"/>
          <a:lstStyle>
            <a:lvl1pPr algn="l">
              <a:lnSpc>
                <a:spcPct val="100000"/>
              </a:lnSpc>
              <a:defRPr sz="4500">
                <a:solidFill>
                  <a:srgbClr val="000099"/>
                </a:solidFill>
                <a:latin typeface="Franklin Gothic Heavy" panose="020B09030201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F80BC02-02B2-489E-9827-01FDAFD4360C}"/>
              </a:ext>
            </a:extLst>
          </p:cNvPr>
          <p:cNvSpPr>
            <a:spLocks noGrp="1"/>
          </p:cNvSpPr>
          <p:nvPr>
            <p:ph type="subTitle" idx="1"/>
          </p:nvPr>
        </p:nvSpPr>
        <p:spPr>
          <a:xfrm>
            <a:off x="352425" y="3638550"/>
            <a:ext cx="5695950" cy="1655762"/>
          </a:xfrm>
          <a:prstGeom prst="rect">
            <a:avLst/>
          </a:prstGeom>
        </p:spPr>
        <p:txBody>
          <a:bodyPr/>
          <a:lstStyle>
            <a:lvl1pPr marL="0" indent="0" algn="l">
              <a:lnSpc>
                <a:spcPct val="100000"/>
              </a:lnSpc>
              <a:buNone/>
              <a:defRPr sz="1800">
                <a:solidFill>
                  <a:schemeClr val="tx1"/>
                </a:solidFill>
                <a:latin typeface="Franklin Gothic Book" panose="020B05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075533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125FB3-2CF7-44AC-ADB6-8873DF95597B}"/>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AFBB88A-FB10-4267-8A11-BB6F34EA412C}"/>
              </a:ext>
            </a:extLst>
          </p:cNvPr>
          <p:cNvSpPr/>
          <p:nvPr/>
        </p:nvSpPr>
        <p:spPr>
          <a:xfrm>
            <a:off x="2" y="1274763"/>
            <a:ext cx="2181225" cy="825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a:p>
        </p:txBody>
      </p:sp>
      <p:sp>
        <p:nvSpPr>
          <p:cNvPr id="7" name="Rectangle 6">
            <a:extLst>
              <a:ext uri="{FF2B5EF4-FFF2-40B4-BE49-F238E27FC236}">
                <a16:creationId xmlns:a16="http://schemas.microsoft.com/office/drawing/2014/main" id="{B7846123-4661-448E-AE15-0218D9E178BE}"/>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5C438360-1D86-4E03-BF58-F7473975128B}"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2" name="Title 1">
            <a:extLst>
              <a:ext uri="{FF2B5EF4-FFF2-40B4-BE49-F238E27FC236}">
                <a16:creationId xmlns:a16="http://schemas.microsoft.com/office/drawing/2014/main" id="{B32BCE75-BBF4-410B-BD55-0224AE2E2330}"/>
              </a:ext>
            </a:extLst>
          </p:cNvPr>
          <p:cNvSpPr>
            <a:spLocks noGrp="1"/>
          </p:cNvSpPr>
          <p:nvPr>
            <p:ph type="title"/>
          </p:nvPr>
        </p:nvSpPr>
        <p:spPr>
          <a:xfrm>
            <a:off x="171450" y="365125"/>
            <a:ext cx="7886700" cy="782638"/>
          </a:xfrm>
          <a:prstGeom prst="rect">
            <a:avLst/>
          </a:prstGeom>
        </p:spPr>
        <p:txBody>
          <a:bodyPr/>
          <a:lstStyle>
            <a:lvl1pPr>
              <a:lnSpc>
                <a:spcPct val="100000"/>
              </a:lnSpc>
              <a:defRPr>
                <a:solidFill>
                  <a:srgbClr val="000099"/>
                </a:solidFill>
                <a:latin typeface="Franklin Gothic Heavy" panose="020B0903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E48D98-1D0D-4C4D-A9BA-44667569D457}"/>
              </a:ext>
            </a:extLst>
          </p:cNvPr>
          <p:cNvSpPr>
            <a:spLocks noGrp="1"/>
          </p:cNvSpPr>
          <p:nvPr>
            <p:ph idx="1"/>
          </p:nvPr>
        </p:nvSpPr>
        <p:spPr>
          <a:xfrm>
            <a:off x="628650" y="1825625"/>
            <a:ext cx="7886700" cy="3884612"/>
          </a:xfrm>
          <a:prstGeom prst="rect">
            <a:avLst/>
          </a:prstGeom>
        </p:spPr>
        <p:txBody>
          <a:bodyPr/>
          <a:lstStyle>
            <a:lvl1pPr>
              <a:lnSpc>
                <a:spcPct val="100000"/>
              </a:lnSpc>
              <a:spcBef>
                <a:spcPts val="0"/>
              </a:spcBef>
              <a:defRPr>
                <a:latin typeface="Franklin Gothic Book" panose="020B0503020102020204" pitchFamily="34" charset="0"/>
              </a:defRPr>
            </a:lvl1pPr>
            <a:lvl2pPr>
              <a:lnSpc>
                <a:spcPct val="100000"/>
              </a:lnSpc>
              <a:spcBef>
                <a:spcPts val="0"/>
              </a:spcBef>
              <a:defRPr>
                <a:latin typeface="Franklin Gothic Book" panose="020B0503020102020204" pitchFamily="34" charset="0"/>
              </a:defRPr>
            </a:lvl2pPr>
            <a:lvl3pPr>
              <a:lnSpc>
                <a:spcPct val="100000"/>
              </a:lnSpc>
              <a:spcBef>
                <a:spcPts val="0"/>
              </a:spcBef>
              <a:defRPr>
                <a:latin typeface="Franklin Gothic Book" panose="020B0503020102020204" pitchFamily="34" charset="0"/>
              </a:defRPr>
            </a:lvl3pPr>
            <a:lvl4pPr>
              <a:lnSpc>
                <a:spcPct val="100000"/>
              </a:lnSpc>
              <a:spcBef>
                <a:spcPts val="0"/>
              </a:spcBef>
              <a:defRPr>
                <a:latin typeface="Franklin Gothic Book" panose="020B0503020102020204" pitchFamily="34" charset="0"/>
              </a:defRPr>
            </a:lvl4pPr>
            <a:lvl5pPr>
              <a:lnSpc>
                <a:spcPct val="100000"/>
              </a:lnSpc>
              <a:spcBef>
                <a:spcPts val="0"/>
              </a:spcBef>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560219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9EF65-45BC-48A6-8F54-19C070E1C08D}"/>
              </a:ext>
            </a:extLst>
          </p:cNvPr>
          <p:cNvSpPr/>
          <p:nvPr/>
        </p:nvSpPr>
        <p:spPr>
          <a:xfrm>
            <a:off x="2" y="1274763"/>
            <a:ext cx="2181225" cy="825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a:p>
        </p:txBody>
      </p:sp>
      <p:sp>
        <p:nvSpPr>
          <p:cNvPr id="6" name="Rectangle 5">
            <a:extLst>
              <a:ext uri="{FF2B5EF4-FFF2-40B4-BE49-F238E27FC236}">
                <a16:creationId xmlns:a16="http://schemas.microsoft.com/office/drawing/2014/main" id="{D305D937-8322-4C96-B160-6C9570872758}"/>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57F0F9A-5FD5-43D1-A6C2-CED8DCD02081}"/>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791AE208-7423-4B53-B429-4370FA17C20A}"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3" name="Content Placeholder 2">
            <a:extLst>
              <a:ext uri="{FF2B5EF4-FFF2-40B4-BE49-F238E27FC236}">
                <a16:creationId xmlns:a16="http://schemas.microsoft.com/office/drawing/2014/main" id="{322747FE-814A-4178-9EE9-402628D47683}"/>
              </a:ext>
            </a:extLst>
          </p:cNvPr>
          <p:cNvSpPr>
            <a:spLocks noGrp="1"/>
          </p:cNvSpPr>
          <p:nvPr>
            <p:ph sz="half" idx="1"/>
          </p:nvPr>
        </p:nvSpPr>
        <p:spPr>
          <a:xfrm>
            <a:off x="628650" y="1825628"/>
            <a:ext cx="3886200" cy="3775075"/>
          </a:xfrm>
          <a:prstGeom prst="rect">
            <a:avLst/>
          </a:prstGeom>
        </p:spPr>
        <p:txBody>
          <a:bodyPr/>
          <a:lstStyle>
            <a:lvl1pPr>
              <a:lnSpc>
                <a:spcPct val="100000"/>
              </a:lnSpc>
              <a:defRPr>
                <a:latin typeface="Franklin Gothic Book" panose="020B0503020102020204" pitchFamily="34" charset="0"/>
              </a:defRPr>
            </a:lvl1pPr>
            <a:lvl2pPr>
              <a:lnSpc>
                <a:spcPct val="100000"/>
              </a:lnSpc>
              <a:defRPr>
                <a:latin typeface="Franklin Gothic Book" panose="020B0503020102020204" pitchFamily="34" charset="0"/>
              </a:defRPr>
            </a:lvl2pPr>
            <a:lvl3pPr>
              <a:lnSpc>
                <a:spcPct val="100000"/>
              </a:lnSpc>
              <a:defRPr>
                <a:latin typeface="Franklin Gothic Book" panose="020B0503020102020204" pitchFamily="34" charset="0"/>
              </a:defRPr>
            </a:lvl3pPr>
            <a:lvl4pPr>
              <a:lnSpc>
                <a:spcPct val="100000"/>
              </a:lnSpc>
              <a:defRPr>
                <a:latin typeface="Franklin Gothic Book" panose="020B0503020102020204" pitchFamily="34" charset="0"/>
              </a:defRPr>
            </a:lvl4pPr>
            <a:lvl5pPr>
              <a:lnSpc>
                <a:spcPct val="100000"/>
              </a:lnSpc>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D92004-A6D0-4955-9082-B12D9CD9A110}"/>
              </a:ext>
            </a:extLst>
          </p:cNvPr>
          <p:cNvSpPr>
            <a:spLocks noGrp="1"/>
          </p:cNvSpPr>
          <p:nvPr>
            <p:ph sz="half" idx="2"/>
          </p:nvPr>
        </p:nvSpPr>
        <p:spPr>
          <a:xfrm>
            <a:off x="4629150" y="1825628"/>
            <a:ext cx="3886200" cy="3775075"/>
          </a:xfrm>
          <a:prstGeom prst="rect">
            <a:avLst/>
          </a:prstGeom>
        </p:spPr>
        <p:txBody>
          <a:bodyPr/>
          <a:lstStyle>
            <a:lvl1pPr>
              <a:lnSpc>
                <a:spcPct val="100000"/>
              </a:lnSpc>
              <a:defRPr>
                <a:latin typeface="Franklin Gothic Book" panose="020B0503020102020204" pitchFamily="34" charset="0"/>
              </a:defRPr>
            </a:lvl1pPr>
            <a:lvl2pPr>
              <a:lnSpc>
                <a:spcPct val="100000"/>
              </a:lnSpc>
              <a:defRPr>
                <a:latin typeface="Franklin Gothic Book" panose="020B0503020102020204" pitchFamily="34" charset="0"/>
              </a:defRPr>
            </a:lvl2pPr>
            <a:lvl3pPr>
              <a:lnSpc>
                <a:spcPct val="100000"/>
              </a:lnSpc>
              <a:defRPr>
                <a:latin typeface="Franklin Gothic Book" panose="020B0503020102020204" pitchFamily="34" charset="0"/>
              </a:defRPr>
            </a:lvl3pPr>
            <a:lvl4pPr>
              <a:lnSpc>
                <a:spcPct val="100000"/>
              </a:lnSpc>
              <a:defRPr>
                <a:latin typeface="Franklin Gothic Book" panose="020B0503020102020204" pitchFamily="34" charset="0"/>
              </a:defRPr>
            </a:lvl4pPr>
            <a:lvl5pPr>
              <a:lnSpc>
                <a:spcPct val="100000"/>
              </a:lnSpc>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40312DF0-A480-410E-A5B9-E34E047E27F0}"/>
              </a:ext>
            </a:extLst>
          </p:cNvPr>
          <p:cNvSpPr>
            <a:spLocks noGrp="1"/>
          </p:cNvSpPr>
          <p:nvPr>
            <p:ph type="title"/>
          </p:nvPr>
        </p:nvSpPr>
        <p:spPr>
          <a:xfrm>
            <a:off x="171450" y="365125"/>
            <a:ext cx="7886700" cy="782638"/>
          </a:xfrm>
          <a:prstGeom prst="rect">
            <a:avLst/>
          </a:prstGeom>
        </p:spPr>
        <p:txBody>
          <a:bodyPr/>
          <a:lstStyle>
            <a:lvl1pPr>
              <a:lnSpc>
                <a:spcPct val="100000"/>
              </a:lnSpc>
              <a:defRPr>
                <a:solidFill>
                  <a:srgbClr val="000099"/>
                </a:solidFill>
                <a:latin typeface="Franklin Gothic Heavy" panose="020B09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9938351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1F8892-02C1-482B-8927-0BDD460C8153}"/>
              </a:ext>
            </a:extLst>
          </p:cNvPr>
          <p:cNvSpPr/>
          <p:nvPr/>
        </p:nvSpPr>
        <p:spPr>
          <a:xfrm>
            <a:off x="2" y="1274763"/>
            <a:ext cx="2181225" cy="825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a:p>
        </p:txBody>
      </p:sp>
      <p:sp>
        <p:nvSpPr>
          <p:cNvPr id="8" name="Rectangle 7">
            <a:extLst>
              <a:ext uri="{FF2B5EF4-FFF2-40B4-BE49-F238E27FC236}">
                <a16:creationId xmlns:a16="http://schemas.microsoft.com/office/drawing/2014/main" id="{7E104D6A-A004-49F9-890A-163864625E79}"/>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288CE6E-0E6D-4FA2-B9DC-5F4AB9837BC6}"/>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30DE5956-D460-41FF-9E28-A87B67A120B7}"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3" name="Text Placeholder 2">
            <a:extLst>
              <a:ext uri="{FF2B5EF4-FFF2-40B4-BE49-F238E27FC236}">
                <a16:creationId xmlns:a16="http://schemas.microsoft.com/office/drawing/2014/main" id="{EDF7DE88-65C2-424D-BD76-AF02CFF72886}"/>
              </a:ext>
            </a:extLst>
          </p:cNvPr>
          <p:cNvSpPr>
            <a:spLocks noGrp="1"/>
          </p:cNvSpPr>
          <p:nvPr>
            <p:ph type="body" idx="1"/>
          </p:nvPr>
        </p:nvSpPr>
        <p:spPr>
          <a:xfrm>
            <a:off x="629842" y="1681163"/>
            <a:ext cx="3868340" cy="823912"/>
          </a:xfrm>
          <a:prstGeom prst="rect">
            <a:avLst/>
          </a:prstGeom>
        </p:spPr>
        <p:txBody>
          <a:bodyPr anchor="b"/>
          <a:lstStyle>
            <a:lvl1pPr marL="0" indent="0">
              <a:lnSpc>
                <a:spcPct val="100000"/>
              </a:lnSpc>
              <a:buNone/>
              <a:defRPr sz="1800" b="1">
                <a:latin typeface="Franklin Gothic Book" panose="020B05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A615315-61DF-41E6-AD07-A4B4865DF26E}"/>
              </a:ext>
            </a:extLst>
          </p:cNvPr>
          <p:cNvSpPr>
            <a:spLocks noGrp="1"/>
          </p:cNvSpPr>
          <p:nvPr>
            <p:ph sz="half" idx="2"/>
          </p:nvPr>
        </p:nvSpPr>
        <p:spPr>
          <a:xfrm>
            <a:off x="629842" y="2505075"/>
            <a:ext cx="3868340" cy="3205162"/>
          </a:xfrm>
          <a:prstGeom prst="rect">
            <a:avLst/>
          </a:prstGeom>
        </p:spPr>
        <p:txBody>
          <a:bodyPr/>
          <a:lstStyle>
            <a:lvl1pPr>
              <a:lnSpc>
                <a:spcPct val="100000"/>
              </a:lnSpc>
              <a:defRPr>
                <a:latin typeface="Franklin Gothic Book" panose="020B0503020102020204" pitchFamily="34" charset="0"/>
              </a:defRPr>
            </a:lvl1pPr>
            <a:lvl2pPr>
              <a:lnSpc>
                <a:spcPct val="100000"/>
              </a:lnSpc>
              <a:defRPr>
                <a:latin typeface="Franklin Gothic Book" panose="020B0503020102020204" pitchFamily="34" charset="0"/>
              </a:defRPr>
            </a:lvl2pPr>
            <a:lvl3pPr>
              <a:lnSpc>
                <a:spcPct val="100000"/>
              </a:lnSpc>
              <a:defRPr>
                <a:latin typeface="Franklin Gothic Book" panose="020B0503020102020204" pitchFamily="34" charset="0"/>
              </a:defRPr>
            </a:lvl3pPr>
            <a:lvl4pPr>
              <a:lnSpc>
                <a:spcPct val="100000"/>
              </a:lnSpc>
              <a:defRPr>
                <a:latin typeface="Franklin Gothic Book" panose="020B0503020102020204" pitchFamily="34" charset="0"/>
              </a:defRPr>
            </a:lvl4pPr>
            <a:lvl5pPr>
              <a:lnSpc>
                <a:spcPct val="100000"/>
              </a:lnSpc>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3CF3383-E44C-419F-BB5B-7AB9135B3BF0}"/>
              </a:ext>
            </a:extLst>
          </p:cNvPr>
          <p:cNvSpPr>
            <a:spLocks noGrp="1"/>
          </p:cNvSpPr>
          <p:nvPr>
            <p:ph type="body" sz="quarter" idx="3"/>
          </p:nvPr>
        </p:nvSpPr>
        <p:spPr>
          <a:xfrm>
            <a:off x="4629152" y="1681163"/>
            <a:ext cx="3887391" cy="823912"/>
          </a:xfrm>
          <a:prstGeom prst="rect">
            <a:avLst/>
          </a:prstGeom>
        </p:spPr>
        <p:txBody>
          <a:bodyPr anchor="b"/>
          <a:lstStyle>
            <a:lvl1pPr marL="0" indent="0">
              <a:lnSpc>
                <a:spcPct val="100000"/>
              </a:lnSpc>
              <a:buNone/>
              <a:defRPr sz="1800" b="1">
                <a:latin typeface="Franklin Gothic Book" panose="020B05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E6A3A56-6E79-42E6-9EEA-C923A108D860}"/>
              </a:ext>
            </a:extLst>
          </p:cNvPr>
          <p:cNvSpPr>
            <a:spLocks noGrp="1"/>
          </p:cNvSpPr>
          <p:nvPr>
            <p:ph sz="quarter" idx="4"/>
          </p:nvPr>
        </p:nvSpPr>
        <p:spPr>
          <a:xfrm>
            <a:off x="4629152" y="2505075"/>
            <a:ext cx="3887391" cy="3205162"/>
          </a:xfrm>
          <a:prstGeom prst="rect">
            <a:avLst/>
          </a:prstGeom>
        </p:spPr>
        <p:txBody>
          <a:bodyPr/>
          <a:lstStyle>
            <a:lvl1pPr>
              <a:lnSpc>
                <a:spcPct val="100000"/>
              </a:lnSpc>
              <a:defRPr>
                <a:latin typeface="Franklin Gothic Book" panose="020B0503020102020204" pitchFamily="34" charset="0"/>
              </a:defRPr>
            </a:lvl1pPr>
            <a:lvl2pPr>
              <a:lnSpc>
                <a:spcPct val="100000"/>
              </a:lnSpc>
              <a:defRPr>
                <a:latin typeface="Franklin Gothic Book" panose="020B0503020102020204" pitchFamily="34" charset="0"/>
              </a:defRPr>
            </a:lvl2pPr>
            <a:lvl3pPr>
              <a:lnSpc>
                <a:spcPct val="100000"/>
              </a:lnSpc>
              <a:defRPr>
                <a:latin typeface="Franklin Gothic Book" panose="020B0503020102020204" pitchFamily="34" charset="0"/>
              </a:defRPr>
            </a:lvl3pPr>
            <a:lvl4pPr>
              <a:lnSpc>
                <a:spcPct val="100000"/>
              </a:lnSpc>
              <a:defRPr>
                <a:latin typeface="Franklin Gothic Book" panose="020B0503020102020204" pitchFamily="34" charset="0"/>
              </a:defRPr>
            </a:lvl4pPr>
            <a:lvl5pPr>
              <a:lnSpc>
                <a:spcPct val="100000"/>
              </a:lnSpc>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1F47F756-D1EA-48B9-82E8-E0B4FF7B6E53}"/>
              </a:ext>
            </a:extLst>
          </p:cNvPr>
          <p:cNvSpPr>
            <a:spLocks noGrp="1"/>
          </p:cNvSpPr>
          <p:nvPr>
            <p:ph type="title"/>
          </p:nvPr>
        </p:nvSpPr>
        <p:spPr>
          <a:xfrm>
            <a:off x="171450" y="365125"/>
            <a:ext cx="7886700" cy="782638"/>
          </a:xfrm>
          <a:prstGeom prst="rect">
            <a:avLst/>
          </a:prstGeom>
        </p:spPr>
        <p:txBody>
          <a:bodyPr/>
          <a:lstStyle>
            <a:lvl1pPr>
              <a:lnSpc>
                <a:spcPct val="100000"/>
              </a:lnSpc>
              <a:defRPr>
                <a:solidFill>
                  <a:srgbClr val="000099"/>
                </a:solidFill>
                <a:latin typeface="Franklin Gothic Heavy" panose="020B09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8935821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481726-20C3-45B0-A60A-2A4B3FC4F576}"/>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23D870C-5A47-43F4-BA08-0E9C97572DB8}"/>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49096E42-F8E1-481E-858E-1589ADB19427}"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13" name="Title 1">
            <a:extLst>
              <a:ext uri="{FF2B5EF4-FFF2-40B4-BE49-F238E27FC236}">
                <a16:creationId xmlns:a16="http://schemas.microsoft.com/office/drawing/2014/main" id="{37623D54-485E-40A0-A487-F0CAFFC0C547}"/>
              </a:ext>
            </a:extLst>
          </p:cNvPr>
          <p:cNvSpPr>
            <a:spLocks noGrp="1"/>
          </p:cNvSpPr>
          <p:nvPr>
            <p:ph type="title"/>
          </p:nvPr>
        </p:nvSpPr>
        <p:spPr>
          <a:xfrm>
            <a:off x="628650" y="365129"/>
            <a:ext cx="7886700" cy="1325563"/>
          </a:xfrm>
          <a:prstGeom prst="rect">
            <a:avLst/>
          </a:prstGeom>
        </p:spPr>
        <p:txBody>
          <a:bodyPr/>
          <a:lstStyle>
            <a:lvl1pPr algn="ctr">
              <a:lnSpc>
                <a:spcPct val="100000"/>
              </a:lnSpc>
              <a:defRPr>
                <a:solidFill>
                  <a:srgbClr val="000099"/>
                </a:solidFill>
                <a:latin typeface="Franklin Gothic Heavy" panose="020B09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3734180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6B75AD-1207-4A64-ABA2-A8CB4A5F0479}"/>
              </a:ext>
            </a:extLst>
          </p:cNvPr>
          <p:cNvSpPr/>
          <p:nvPr/>
        </p:nvSpPr>
        <p:spPr>
          <a:xfrm>
            <a:off x="0" y="0"/>
            <a:ext cx="9144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a:p>
        </p:txBody>
      </p:sp>
      <p:sp>
        <p:nvSpPr>
          <p:cNvPr id="4" name="Rectangle 3">
            <a:extLst>
              <a:ext uri="{FF2B5EF4-FFF2-40B4-BE49-F238E27FC236}">
                <a16:creationId xmlns:a16="http://schemas.microsoft.com/office/drawing/2014/main" id="{8F7EAD29-C78B-4C4A-BD88-4506111807A2}"/>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131C0835-5ADB-4EB9-A64D-FEC9414F3BCC}"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5" name="Subtitle 2">
            <a:extLst>
              <a:ext uri="{FF2B5EF4-FFF2-40B4-BE49-F238E27FC236}">
                <a16:creationId xmlns:a16="http://schemas.microsoft.com/office/drawing/2014/main" id="{59808E63-2022-4CE0-BABD-1F53973A84E9}"/>
              </a:ext>
            </a:extLst>
          </p:cNvPr>
          <p:cNvSpPr txBox="1">
            <a:spLocks/>
          </p:cNvSpPr>
          <p:nvPr/>
        </p:nvSpPr>
        <p:spPr>
          <a:xfrm>
            <a:off x="628650" y="3794125"/>
            <a:ext cx="7886700" cy="1155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en-US" sz="2100" dirty="0">
                <a:solidFill>
                  <a:schemeClr val="bg1"/>
                </a:solidFill>
                <a:latin typeface="Franklin Gothic Book" panose="020B0503020102020204" pitchFamily="34" charset="0"/>
              </a:rPr>
              <a:t>Sample Subtitle</a:t>
            </a:r>
          </a:p>
        </p:txBody>
      </p:sp>
      <p:pic>
        <p:nvPicPr>
          <p:cNvPr id="7"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FADE1DF-83F9-4B47-B893-EC862F5CCE94}"/>
              </a:ext>
            </a:extLst>
          </p:cNvPr>
          <p:cNvSpPr>
            <a:spLocks noGrp="1"/>
          </p:cNvSpPr>
          <p:nvPr>
            <p:ph type="title"/>
          </p:nvPr>
        </p:nvSpPr>
        <p:spPr>
          <a:xfrm>
            <a:off x="628650" y="3063283"/>
            <a:ext cx="7886700" cy="731441"/>
          </a:xfrm>
        </p:spPr>
        <p:txBody>
          <a:bodyPr/>
          <a:lstStyle>
            <a:lvl1pPr algn="ctr">
              <a:lnSpc>
                <a:spcPct val="100000"/>
              </a:lnSpc>
              <a:defRPr>
                <a:solidFill>
                  <a:schemeClr val="bg1"/>
                </a:solidFill>
                <a:latin typeface="Franklin Gothic Heavy" panose="020B09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3258805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31D76-8E42-4410-9B92-A4599DC3018C}"/>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B50AD89-3673-429E-B1AB-2E33161FC2AA}"/>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85990854-3BD4-4D6C-8B25-9AB7684AFC3A}"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Tree>
    <p:extLst>
      <p:ext uri="{BB962C8B-B14F-4D97-AF65-F5344CB8AC3E}">
        <p14:creationId xmlns:p14="http://schemas.microsoft.com/office/powerpoint/2010/main" val="364893461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83801-6051-4514-81C1-277C7FCF6D53}"/>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744936AC-B5D6-40F7-A2ED-9C27D3E42104}" type="slidenum">
              <a:rPr lang="en-US" sz="1050">
                <a:solidFill>
                  <a:schemeClr val="tx1"/>
                </a:solidFill>
                <a:latin typeface="Franklin Gothic Heavy" panose="020B0903020102020204" pitchFamily="34" charset="0"/>
              </a:rPr>
              <a:pPr algn="ctr" eaLnBrk="1" hangingPunct="1">
                <a:defRPr/>
              </a:pPr>
              <a:t>‹#›</a:t>
            </a:fld>
            <a:endParaRPr lang="en-US" sz="3300" dirty="0">
              <a:solidFill>
                <a:schemeClr val="tx1"/>
              </a:solidFill>
              <a:latin typeface="Franklin Gothic Heavy" panose="020B0903020102020204" pitchFamily="34" charset="0"/>
            </a:endParaRPr>
          </a:p>
        </p:txBody>
      </p:sp>
      <p:pic>
        <p:nvPicPr>
          <p:cNvPr id="4" name="Google Shape;168;p47" descr="hhs_hq-9ba13e72dbfd55539dcc61a75367c69e62fe14d0.jpg"/>
          <p:cNvPicPr preferRelativeResize="0">
            <a:picLocks/>
          </p:cNvPicPr>
          <p:nvPr/>
        </p:nvPicPr>
        <p:blipFill>
          <a:blip r:embed="rId2">
            <a:extLst>
              <a:ext uri="{28A0092B-C50C-407E-A947-70E740481C1C}">
                <a14:useLocalDpi xmlns:a14="http://schemas.microsoft.com/office/drawing/2010/main" val="0"/>
              </a:ext>
            </a:extLst>
          </a:blip>
          <a:srcRect l="35155" t="17313" r="29706"/>
          <a:stretch>
            <a:fillRect/>
          </a:stretch>
        </p:blipFill>
        <p:spPr bwMode="auto">
          <a:xfrm>
            <a:off x="6" y="0"/>
            <a:ext cx="2917825" cy="6858000"/>
          </a:xfrm>
          <a:prstGeom prst="rect">
            <a:avLst/>
          </a:prstGeom>
          <a:solidFill>
            <a:srgbClr val="F8FBF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Google Shape;169;p47">
            <a:extLst>
              <a:ext uri="{FF2B5EF4-FFF2-40B4-BE49-F238E27FC236}">
                <a16:creationId xmlns:a16="http://schemas.microsoft.com/office/drawing/2014/main" id="{86AC0F2D-B2F4-420B-ADC4-C63698F775F0}"/>
              </a:ext>
            </a:extLst>
          </p:cNvPr>
          <p:cNvSpPr/>
          <p:nvPr/>
        </p:nvSpPr>
        <p:spPr>
          <a:xfrm>
            <a:off x="1" y="0"/>
            <a:ext cx="2921000" cy="6858000"/>
          </a:xfrm>
          <a:prstGeom prst="rect">
            <a:avLst/>
          </a:prstGeom>
          <a:solidFill>
            <a:srgbClr val="000099">
              <a:alpha val="44000"/>
            </a:srgbClr>
          </a:solidFill>
          <a:ln>
            <a:noFill/>
          </a:ln>
        </p:spPr>
        <p:txBody>
          <a:bodyPr spcFirstLastPara="1" lIns="68569" tIns="34275" rIns="68569" bIns="34275" anchor="ctr"/>
          <a:lstStyle/>
          <a:p>
            <a:pPr algn="ctr" eaLnBrk="1" hangingPunct="1">
              <a:spcBef>
                <a:spcPts val="0"/>
              </a:spcBef>
              <a:spcAft>
                <a:spcPts val="0"/>
              </a:spcAft>
              <a:defRPr/>
            </a:pPr>
            <a:endParaRPr sz="1350">
              <a:solidFill>
                <a:schemeClr val="lt1"/>
              </a:solidFill>
              <a:latin typeface="Palatino"/>
              <a:ea typeface="Palatino"/>
              <a:cs typeface="Palatino"/>
              <a:sym typeface="Palatino"/>
            </a:endParaRP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94" y="5929325"/>
            <a:ext cx="27511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CB9678EC-1F38-4BBB-AC49-63EEF8868610}"/>
              </a:ext>
            </a:extLst>
          </p:cNvPr>
          <p:cNvSpPr>
            <a:spLocks noGrp="1"/>
          </p:cNvSpPr>
          <p:nvPr>
            <p:ph type="title"/>
          </p:nvPr>
        </p:nvSpPr>
        <p:spPr>
          <a:xfrm>
            <a:off x="3387899" y="776135"/>
            <a:ext cx="5461427" cy="782638"/>
          </a:xfrm>
          <a:prstGeom prst="rect">
            <a:avLst/>
          </a:prstGeom>
        </p:spPr>
        <p:txBody>
          <a:bodyPr/>
          <a:lstStyle>
            <a:lvl1pPr>
              <a:lnSpc>
                <a:spcPct val="100000"/>
              </a:lnSpc>
              <a:defRPr>
                <a:solidFill>
                  <a:srgbClr val="000099"/>
                </a:solidFill>
                <a:latin typeface="Franklin Gothic Heavy" panose="020B09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250513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2DDCCD-3FE6-476B-B0F5-3B3AE9453103}" type="datetimeFigureOut">
              <a:rPr lang="en-US"/>
              <a:pPr>
                <a:defRPr/>
              </a:pPr>
              <a:t>8/26/2020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42228-0AD0-43E8-850E-B43C845EC8E0}" type="slidenum">
              <a:rPr lang="en-US"/>
              <a:pPr>
                <a:defRPr/>
              </a:pPr>
              <a:t>‹#›</a:t>
            </a:fld>
            <a:endParaRPr lang="en-US"/>
          </a:p>
        </p:txBody>
      </p:sp>
    </p:spTree>
    <p:extLst>
      <p:ext uri="{BB962C8B-B14F-4D97-AF65-F5344CB8AC3E}">
        <p14:creationId xmlns:p14="http://schemas.microsoft.com/office/powerpoint/2010/main" val="271581652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C51AC8-3525-43DE-82F6-61450507F459}"/>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9684CAD-51A8-42B2-A513-3EEDB7CD0D9D}"/>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F6F2F773-D0DC-4FA9-B24E-A879DFFDBD7E}"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2" name="Title 1">
            <a:extLst>
              <a:ext uri="{FF2B5EF4-FFF2-40B4-BE49-F238E27FC236}">
                <a16:creationId xmlns:a16="http://schemas.microsoft.com/office/drawing/2014/main" id="{7F911081-C749-4BE1-B53F-8DDF353E81D4}"/>
              </a:ext>
            </a:extLst>
          </p:cNvPr>
          <p:cNvSpPr>
            <a:spLocks noGrp="1"/>
          </p:cNvSpPr>
          <p:nvPr>
            <p:ph type="title"/>
          </p:nvPr>
        </p:nvSpPr>
        <p:spPr>
          <a:xfrm>
            <a:off x="629841" y="457200"/>
            <a:ext cx="2949178" cy="1600200"/>
          </a:xfrm>
          <a:prstGeom prst="rect">
            <a:avLst/>
          </a:prstGeom>
        </p:spPr>
        <p:txBody>
          <a:bodyPr anchor="b"/>
          <a:lstStyle>
            <a:lvl1pPr>
              <a:lnSpc>
                <a:spcPct val="100000"/>
              </a:lnSpc>
              <a:defRPr sz="2400">
                <a:solidFill>
                  <a:srgbClr val="000099"/>
                </a:solidFill>
                <a:latin typeface="Franklin Gothic Heavy" panose="020B0903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3061F53-0931-4550-B2FE-3EEDA3D6D1C4}"/>
              </a:ext>
            </a:extLst>
          </p:cNvPr>
          <p:cNvSpPr>
            <a:spLocks noGrp="1"/>
          </p:cNvSpPr>
          <p:nvPr>
            <p:ph idx="1"/>
          </p:nvPr>
        </p:nvSpPr>
        <p:spPr>
          <a:xfrm>
            <a:off x="3887391" y="987438"/>
            <a:ext cx="4629150" cy="4727575"/>
          </a:xfrm>
          <a:prstGeom prst="rect">
            <a:avLst/>
          </a:prstGeom>
        </p:spPr>
        <p:txBody>
          <a:bodyPr/>
          <a:lstStyle>
            <a:lvl1pPr>
              <a:lnSpc>
                <a:spcPct val="100000"/>
              </a:lnSpc>
              <a:defRPr sz="2400">
                <a:latin typeface="Franklin Gothic Book" panose="020B0503020102020204" pitchFamily="34" charset="0"/>
              </a:defRPr>
            </a:lvl1pPr>
            <a:lvl2pPr>
              <a:lnSpc>
                <a:spcPct val="100000"/>
              </a:lnSpc>
              <a:defRPr sz="2100">
                <a:latin typeface="Franklin Gothic Book" panose="020B0503020102020204" pitchFamily="34" charset="0"/>
              </a:defRPr>
            </a:lvl2pPr>
            <a:lvl3pPr>
              <a:lnSpc>
                <a:spcPct val="100000"/>
              </a:lnSpc>
              <a:defRPr sz="1800">
                <a:latin typeface="Franklin Gothic Book" panose="020B0503020102020204" pitchFamily="34" charset="0"/>
              </a:defRPr>
            </a:lvl3pPr>
            <a:lvl4pPr>
              <a:lnSpc>
                <a:spcPct val="100000"/>
              </a:lnSpc>
              <a:defRPr sz="1500">
                <a:latin typeface="Franklin Gothic Book" panose="020B0503020102020204" pitchFamily="34" charset="0"/>
              </a:defRPr>
            </a:lvl4pPr>
            <a:lvl5pPr>
              <a:lnSpc>
                <a:spcPct val="100000"/>
              </a:lnSpc>
              <a:defRPr sz="1500">
                <a:latin typeface="Franklin Gothic Book" panose="020B050302010202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6DC369F-0645-4158-82BE-E531A088F610}"/>
              </a:ext>
            </a:extLst>
          </p:cNvPr>
          <p:cNvSpPr>
            <a:spLocks noGrp="1"/>
          </p:cNvSpPr>
          <p:nvPr>
            <p:ph type="body" sz="half" idx="2"/>
          </p:nvPr>
        </p:nvSpPr>
        <p:spPr>
          <a:xfrm>
            <a:off x="629841" y="2057405"/>
            <a:ext cx="2949178" cy="3697365"/>
          </a:xfrm>
          <a:prstGeom prst="rect">
            <a:avLst/>
          </a:prstGeom>
        </p:spPr>
        <p:txBody>
          <a:bodyPr/>
          <a:lstStyle>
            <a:lvl1pPr marL="0" indent="0">
              <a:lnSpc>
                <a:spcPct val="100000"/>
              </a:lnSpc>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79513358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DF14A6-3F1D-4D7E-894E-AE42F6590F48}"/>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1472979-BE14-4493-9A1D-DCC66AE4D1A1}"/>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1B5FF67D-182A-4966-93AB-EC116D0E9E73}"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2" name="Title 1">
            <a:extLst>
              <a:ext uri="{FF2B5EF4-FFF2-40B4-BE49-F238E27FC236}">
                <a16:creationId xmlns:a16="http://schemas.microsoft.com/office/drawing/2014/main" id="{39B2155F-6375-4D52-A308-CEF99B97EAF7}"/>
              </a:ext>
            </a:extLst>
          </p:cNvPr>
          <p:cNvSpPr>
            <a:spLocks noGrp="1"/>
          </p:cNvSpPr>
          <p:nvPr>
            <p:ph type="title"/>
          </p:nvPr>
        </p:nvSpPr>
        <p:spPr>
          <a:xfrm>
            <a:off x="629841" y="457200"/>
            <a:ext cx="2949178" cy="1600200"/>
          </a:xfrm>
          <a:prstGeom prst="rect">
            <a:avLst/>
          </a:prstGeom>
        </p:spPr>
        <p:txBody>
          <a:bodyPr anchor="b"/>
          <a:lstStyle>
            <a:lvl1pPr>
              <a:lnSpc>
                <a:spcPct val="100000"/>
              </a:lnSpc>
              <a:defRPr sz="2400">
                <a:solidFill>
                  <a:srgbClr val="000099"/>
                </a:solidFill>
                <a:latin typeface="Franklin Gothic Heavy" panose="020B09030201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32CB14-37A6-4649-8011-73E441E787A7}"/>
              </a:ext>
            </a:extLst>
          </p:cNvPr>
          <p:cNvSpPr>
            <a:spLocks noGrp="1"/>
          </p:cNvSpPr>
          <p:nvPr>
            <p:ph type="pic" idx="1"/>
          </p:nvPr>
        </p:nvSpPr>
        <p:spPr>
          <a:xfrm>
            <a:off x="3887391" y="987426"/>
            <a:ext cx="4629150" cy="4713288"/>
          </a:xfrm>
          <a:prstGeom prst="rect">
            <a:avLst/>
          </a:prstGeom>
        </p:spPr>
        <p:txBody>
          <a:bodyPr rtlCol="0">
            <a:normAutofit/>
          </a:bodyPr>
          <a:lstStyle>
            <a:lvl1pPr marL="0" indent="0">
              <a:lnSpc>
                <a:spcPct val="100000"/>
              </a:lnSpc>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a:extLst>
              <a:ext uri="{FF2B5EF4-FFF2-40B4-BE49-F238E27FC236}">
                <a16:creationId xmlns:a16="http://schemas.microsoft.com/office/drawing/2014/main" id="{8FFFA5CF-A347-4E04-A436-D9E1D8A065B7}"/>
              </a:ext>
            </a:extLst>
          </p:cNvPr>
          <p:cNvSpPr>
            <a:spLocks noGrp="1"/>
          </p:cNvSpPr>
          <p:nvPr>
            <p:ph type="body" sz="half" idx="2"/>
          </p:nvPr>
        </p:nvSpPr>
        <p:spPr>
          <a:xfrm>
            <a:off x="629841" y="2057403"/>
            <a:ext cx="2949178" cy="3686191"/>
          </a:xfrm>
          <a:prstGeom prst="rect">
            <a:avLst/>
          </a:prstGeom>
        </p:spPr>
        <p:txBody>
          <a:bodyPr/>
          <a:lstStyle>
            <a:lvl1pPr marL="0" indent="0">
              <a:lnSpc>
                <a:spcPct val="100000"/>
              </a:lnSpc>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1996667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984FF-FE2D-4390-A6A2-2AF7BFC25BCD}"/>
              </a:ext>
            </a:extLst>
          </p:cNvPr>
          <p:cNvSpPr/>
          <p:nvPr/>
        </p:nvSpPr>
        <p:spPr>
          <a:xfrm>
            <a:off x="2" y="1274763"/>
            <a:ext cx="2181225" cy="825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a:p>
        </p:txBody>
      </p:sp>
      <p:sp>
        <p:nvSpPr>
          <p:cNvPr id="5" name="Rectangle 4">
            <a:extLst>
              <a:ext uri="{FF2B5EF4-FFF2-40B4-BE49-F238E27FC236}">
                <a16:creationId xmlns:a16="http://schemas.microsoft.com/office/drawing/2014/main" id="{EBDAA2BA-6802-432A-9A3F-87F3FD19025B}"/>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1360C2A-00D5-4292-93C1-6AF95F2167E0}"/>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A061B8EC-193B-4C76-B148-65122CA895B7}"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3" name="Vertical Text Placeholder 2">
            <a:extLst>
              <a:ext uri="{FF2B5EF4-FFF2-40B4-BE49-F238E27FC236}">
                <a16:creationId xmlns:a16="http://schemas.microsoft.com/office/drawing/2014/main" id="{5B631908-0914-40C6-B687-B2AB28365820}"/>
              </a:ext>
            </a:extLst>
          </p:cNvPr>
          <p:cNvSpPr>
            <a:spLocks noGrp="1"/>
          </p:cNvSpPr>
          <p:nvPr>
            <p:ph type="body" orient="vert" idx="1"/>
          </p:nvPr>
        </p:nvSpPr>
        <p:spPr>
          <a:xfrm>
            <a:off x="628650" y="1825625"/>
            <a:ext cx="7886700" cy="3884612"/>
          </a:xfrm>
          <a:prstGeom prst="rect">
            <a:avLst/>
          </a:prstGeom>
        </p:spPr>
        <p:txBody>
          <a:bodyPr vert="eaVert"/>
          <a:lstStyle>
            <a:lvl1pPr>
              <a:lnSpc>
                <a:spcPct val="100000"/>
              </a:lnSpc>
              <a:defRPr>
                <a:latin typeface="Franklin Gothic Book" panose="020B0503020102020204" pitchFamily="34" charset="0"/>
              </a:defRPr>
            </a:lvl1pPr>
            <a:lvl2pPr>
              <a:lnSpc>
                <a:spcPct val="100000"/>
              </a:lnSpc>
              <a:defRPr>
                <a:latin typeface="Franklin Gothic Book" panose="020B0503020102020204" pitchFamily="34" charset="0"/>
              </a:defRPr>
            </a:lvl2pPr>
            <a:lvl3pPr>
              <a:lnSpc>
                <a:spcPct val="100000"/>
              </a:lnSpc>
              <a:defRPr>
                <a:latin typeface="Franklin Gothic Book" panose="020B0503020102020204" pitchFamily="34" charset="0"/>
              </a:defRPr>
            </a:lvl3pPr>
            <a:lvl4pPr>
              <a:lnSpc>
                <a:spcPct val="100000"/>
              </a:lnSpc>
              <a:defRPr>
                <a:latin typeface="Franklin Gothic Book" panose="020B0503020102020204" pitchFamily="34" charset="0"/>
              </a:defRPr>
            </a:lvl4pPr>
            <a:lvl5pPr>
              <a:lnSpc>
                <a:spcPct val="100000"/>
              </a:lnSpc>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121CAD40-1D4D-4EF5-A66D-84EF0C83D8B0}"/>
              </a:ext>
            </a:extLst>
          </p:cNvPr>
          <p:cNvSpPr>
            <a:spLocks noGrp="1"/>
          </p:cNvSpPr>
          <p:nvPr>
            <p:ph type="title"/>
          </p:nvPr>
        </p:nvSpPr>
        <p:spPr>
          <a:xfrm>
            <a:off x="171450" y="365125"/>
            <a:ext cx="7886700" cy="782638"/>
          </a:xfrm>
          <a:prstGeom prst="rect">
            <a:avLst/>
          </a:prstGeom>
        </p:spPr>
        <p:txBody>
          <a:bodyPr/>
          <a:lstStyle>
            <a:lvl1pPr>
              <a:lnSpc>
                <a:spcPct val="100000"/>
              </a:lnSpc>
              <a:defRPr>
                <a:solidFill>
                  <a:srgbClr val="000099"/>
                </a:solidFill>
                <a:latin typeface="Franklin Gothic Heavy" panose="020B09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4401078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B14DDB-45D8-4BEF-95CA-5A210755960B}"/>
              </a:ext>
            </a:extLst>
          </p:cNvPr>
          <p:cNvSpPr/>
          <p:nvPr/>
        </p:nvSpPr>
        <p:spPr>
          <a:xfrm>
            <a:off x="0" y="6088075"/>
            <a:ext cx="9144000" cy="76993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00" dirty="0"/>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6175387"/>
            <a:ext cx="1906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DECF2A9-FB09-4AC9-AAF8-FAF5F88CFD2C}"/>
              </a:ext>
            </a:extLst>
          </p:cNvPr>
          <p:cNvSpPr/>
          <p:nvPr/>
        </p:nvSpPr>
        <p:spPr>
          <a:xfrm>
            <a:off x="8640763" y="6232537"/>
            <a:ext cx="417512"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251B4239-EBA3-4B4D-900D-4E0FB22A0C41}" type="slidenum">
              <a:rPr lang="en-US" sz="1050">
                <a:latin typeface="Franklin Gothic Heavy" panose="020B0903020102020204" pitchFamily="34" charset="0"/>
              </a:rPr>
              <a:pPr algn="ctr" eaLnBrk="1" hangingPunct="1">
                <a:defRPr/>
              </a:pPr>
              <a:t>‹#›</a:t>
            </a:fld>
            <a:endParaRPr lang="en-US" sz="3300" dirty="0">
              <a:latin typeface="Franklin Gothic Heavy" panose="020B0903020102020204" pitchFamily="34" charset="0"/>
            </a:endParaRPr>
          </a:p>
        </p:txBody>
      </p:sp>
      <p:sp>
        <p:nvSpPr>
          <p:cNvPr id="2" name="Vertical Title 1">
            <a:extLst>
              <a:ext uri="{FF2B5EF4-FFF2-40B4-BE49-F238E27FC236}">
                <a16:creationId xmlns:a16="http://schemas.microsoft.com/office/drawing/2014/main" id="{71E6E9CF-9DB0-4B0B-AC12-AD0D7BE0D282}"/>
              </a:ext>
            </a:extLst>
          </p:cNvPr>
          <p:cNvSpPr>
            <a:spLocks noGrp="1"/>
          </p:cNvSpPr>
          <p:nvPr>
            <p:ph type="title" orient="vert"/>
          </p:nvPr>
        </p:nvSpPr>
        <p:spPr>
          <a:xfrm>
            <a:off x="6543676" y="365125"/>
            <a:ext cx="1971675" cy="5345112"/>
          </a:xfrm>
          <a:prstGeom prst="rect">
            <a:avLst/>
          </a:prstGeom>
        </p:spPr>
        <p:txBody>
          <a:bodyPr vert="eaVert"/>
          <a:lstStyle>
            <a:lvl1pPr>
              <a:lnSpc>
                <a:spcPct val="100000"/>
              </a:lnSpc>
              <a:defRPr>
                <a:solidFill>
                  <a:srgbClr val="000099"/>
                </a:solidFill>
                <a:latin typeface="Franklin Gothic Heavy" panose="020B09030201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0721C69-3105-4EFF-9A3D-D60F09B8A4C6}"/>
              </a:ext>
            </a:extLst>
          </p:cNvPr>
          <p:cNvSpPr>
            <a:spLocks noGrp="1"/>
          </p:cNvSpPr>
          <p:nvPr>
            <p:ph type="body" orient="vert" idx="1"/>
          </p:nvPr>
        </p:nvSpPr>
        <p:spPr>
          <a:xfrm>
            <a:off x="628652" y="365125"/>
            <a:ext cx="5800725" cy="5345112"/>
          </a:xfrm>
          <a:prstGeom prst="rect">
            <a:avLst/>
          </a:prstGeom>
        </p:spPr>
        <p:txBody>
          <a:bodyPr vert="eaVert"/>
          <a:lstStyle>
            <a:lvl1pPr>
              <a:lnSpc>
                <a:spcPct val="100000"/>
              </a:lnSpc>
              <a:defRPr>
                <a:latin typeface="Franklin Gothic Book" panose="020B0503020102020204" pitchFamily="34" charset="0"/>
              </a:defRPr>
            </a:lvl1pPr>
            <a:lvl2pPr>
              <a:lnSpc>
                <a:spcPct val="100000"/>
              </a:lnSpc>
              <a:defRPr>
                <a:latin typeface="Franklin Gothic Book" panose="020B0503020102020204" pitchFamily="34" charset="0"/>
              </a:defRPr>
            </a:lvl2pPr>
            <a:lvl3pPr>
              <a:lnSpc>
                <a:spcPct val="100000"/>
              </a:lnSpc>
              <a:defRPr>
                <a:latin typeface="Franklin Gothic Book" panose="020B0503020102020204" pitchFamily="34" charset="0"/>
              </a:defRPr>
            </a:lvl3pPr>
            <a:lvl4pPr>
              <a:lnSpc>
                <a:spcPct val="100000"/>
              </a:lnSpc>
              <a:defRPr>
                <a:latin typeface="Franklin Gothic Book" panose="020B0503020102020204" pitchFamily="34" charset="0"/>
              </a:defRPr>
            </a:lvl4pPr>
            <a:lvl5pPr>
              <a:lnSpc>
                <a:spcPct val="100000"/>
              </a:lnSpc>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26048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C47D682-EFD8-4183-9BD9-D23502496EDF}" type="datetimeFigureOut">
              <a:rPr lang="en-US"/>
              <a:pPr>
                <a:defRPr/>
              </a:pPr>
              <a:t>8/26/2020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FD3F3-E116-4A65-882C-8E9ECF398E7A}" type="slidenum">
              <a:rPr lang="en-US"/>
              <a:pPr>
                <a:defRPr/>
              </a:pPr>
              <a:t>‹#›</a:t>
            </a:fld>
            <a:endParaRPr lang="en-US"/>
          </a:p>
        </p:txBody>
      </p:sp>
    </p:spTree>
    <p:extLst>
      <p:ext uri="{BB962C8B-B14F-4D97-AF65-F5344CB8AC3E}">
        <p14:creationId xmlns:p14="http://schemas.microsoft.com/office/powerpoint/2010/main" val="227684396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8380822-3FAA-49B8-BA1C-D91B229224F4}" type="datetimeFigureOut">
              <a:rPr lang="en-US"/>
              <a:pPr>
                <a:defRPr/>
              </a:pPr>
              <a:t>8/26/2020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E1E5DE-33F8-492B-BC3B-206F158FC770}" type="slidenum">
              <a:rPr lang="en-US"/>
              <a:pPr>
                <a:defRPr/>
              </a:pPr>
              <a:t>‹#›</a:t>
            </a:fld>
            <a:endParaRPr lang="en-US"/>
          </a:p>
        </p:txBody>
      </p:sp>
    </p:spTree>
    <p:extLst>
      <p:ext uri="{BB962C8B-B14F-4D97-AF65-F5344CB8AC3E}">
        <p14:creationId xmlns:p14="http://schemas.microsoft.com/office/powerpoint/2010/main" val="21982321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0ADEAA1-D739-4388-AAB3-DB36300702B7}" type="datetimeFigureOut">
              <a:rPr lang="en-US"/>
              <a:pPr>
                <a:defRPr/>
              </a:pPr>
              <a:t>8/26/2020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1ADB73-99ED-4FF1-B226-14AA15E63F87}" type="slidenum">
              <a:rPr lang="en-US"/>
              <a:pPr>
                <a:defRPr/>
              </a:pPr>
              <a:t>‹#›</a:t>
            </a:fld>
            <a:endParaRPr lang="en-US"/>
          </a:p>
        </p:txBody>
      </p:sp>
    </p:spTree>
    <p:extLst>
      <p:ext uri="{BB962C8B-B14F-4D97-AF65-F5344CB8AC3E}">
        <p14:creationId xmlns:p14="http://schemas.microsoft.com/office/powerpoint/2010/main" val="20990087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B95B91F-99BF-43D0-9A58-75904591E844}" type="datetimeFigureOut">
              <a:rPr lang="en-US"/>
              <a:pPr>
                <a:defRPr/>
              </a:pPr>
              <a:t>8/26/2020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4C75E9-3BAD-4B69-BF3D-803C9507B0CD}" type="slidenum">
              <a:rPr lang="en-US"/>
              <a:pPr>
                <a:defRPr/>
              </a:pPr>
              <a:t>‹#›</a:t>
            </a:fld>
            <a:endParaRPr lang="en-US"/>
          </a:p>
        </p:txBody>
      </p:sp>
    </p:spTree>
    <p:extLst>
      <p:ext uri="{BB962C8B-B14F-4D97-AF65-F5344CB8AC3E}">
        <p14:creationId xmlns:p14="http://schemas.microsoft.com/office/powerpoint/2010/main" val="29166395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471F4D-7111-45C8-B8AC-8863DA9D1BBA}" type="datetimeFigureOut">
              <a:rPr lang="en-US"/>
              <a:pPr>
                <a:defRPr/>
              </a:pPr>
              <a:t>8/26/2020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D92DB8-A2C3-4FB7-A16C-D08E1621CB45}" type="slidenum">
              <a:rPr lang="en-US"/>
              <a:pPr>
                <a:defRPr/>
              </a:pPr>
              <a:t>‹#›</a:t>
            </a:fld>
            <a:endParaRPr lang="en-US"/>
          </a:p>
        </p:txBody>
      </p:sp>
    </p:spTree>
    <p:extLst>
      <p:ext uri="{BB962C8B-B14F-4D97-AF65-F5344CB8AC3E}">
        <p14:creationId xmlns:p14="http://schemas.microsoft.com/office/powerpoint/2010/main" val="327170368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99B721-C59F-4B55-A9B0-FB565341E220}" type="datetimeFigureOut">
              <a:rPr lang="en-US"/>
              <a:pPr>
                <a:defRPr/>
              </a:pPr>
              <a:t>8/26/2020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A0D3D6-C3D7-4FFB-B581-EC66D10ABC3D}" type="slidenum">
              <a:rPr lang="en-US"/>
              <a:pPr>
                <a:defRPr/>
              </a:pPr>
              <a:t>‹#›</a:t>
            </a:fld>
            <a:endParaRPr lang="en-US"/>
          </a:p>
        </p:txBody>
      </p:sp>
    </p:spTree>
    <p:extLst>
      <p:ext uri="{BB962C8B-B14F-4D97-AF65-F5344CB8AC3E}">
        <p14:creationId xmlns:p14="http://schemas.microsoft.com/office/powerpoint/2010/main" val="276474588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9D808E-2CCA-4C12-87A7-2A677EED3590}" type="datetimeFigureOut">
              <a:rPr lang="en-US"/>
              <a:pPr>
                <a:defRPr/>
              </a:pPr>
              <a:t>8/26/2020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2703C2-61D5-4BE9-9486-62C65B85D98B}" type="slidenum">
              <a:rPr lang="en-US"/>
              <a:pPr>
                <a:defRPr/>
              </a:pPr>
              <a:t>‹#›</a:t>
            </a:fld>
            <a:endParaRPr lang="en-US"/>
          </a:p>
        </p:txBody>
      </p:sp>
    </p:spTree>
    <p:extLst>
      <p:ext uri="{BB962C8B-B14F-4D97-AF65-F5344CB8AC3E}">
        <p14:creationId xmlns:p14="http://schemas.microsoft.com/office/powerpoint/2010/main" val="171287264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0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fld id="{3253CF85-E9B2-48A7-9065-F7C82BDB12F6}" type="datetimeFigureOut">
              <a:rPr lang="en-US"/>
              <a:pPr>
                <a:defRPr/>
              </a:pPr>
              <a:t>8/26/2020</a:t>
            </a:fld>
            <a:endParaRPr lang="en-US"/>
          </a:p>
        </p:txBody>
      </p:sp>
      <p:sp>
        <p:nvSpPr>
          <p:cNvPr id="110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en-US"/>
          </a:p>
        </p:txBody>
      </p:sp>
      <p:sp>
        <p:nvSpPr>
          <p:cNvPr id="110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mn-lt"/>
              </a:defRPr>
            </a:lvl1pPr>
          </a:lstStyle>
          <a:p>
            <a:pPr>
              <a:defRPr/>
            </a:pPr>
            <a:fld id="{B603BC22-26F6-4465-B2A9-F2792BBF28C7}" type="slidenum">
              <a:rPr lang="en-US"/>
              <a:pPr>
                <a:defRPr/>
              </a:pPr>
              <a:t>‹#›</a:t>
            </a:fld>
            <a:endParaRPr lang="en-US"/>
          </a:p>
        </p:txBody>
      </p:sp>
      <p:pic>
        <p:nvPicPr>
          <p:cNvPr id="1030" name="Picture 5"/>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6" y="379413"/>
            <a:ext cx="2011363"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E76B837-62E2-4353-A31B-CF446E4EE8C5}"/>
              </a:ext>
            </a:extLst>
          </p:cNvPr>
          <p:cNvSpPr>
            <a:spLocks noGrp="1"/>
          </p:cNvSpPr>
          <p:nvPr>
            <p:ph type="dt" sz="half" idx="2"/>
          </p:nvPr>
        </p:nvSpPr>
        <p:spPr>
          <a:xfrm>
            <a:off x="628650" y="6356362"/>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6E625337-25C3-4709-A1C9-9032106A80CA}" type="datetimeFigureOut">
              <a:rPr lang="en-US"/>
              <a:pPr>
                <a:defRPr/>
              </a:pPr>
              <a:t>8/26/2020</a:t>
            </a:fld>
            <a:endParaRPr lang="en-US"/>
          </a:p>
        </p:txBody>
      </p:sp>
      <p:sp>
        <p:nvSpPr>
          <p:cNvPr id="5" name="Footer Placeholder 4">
            <a:extLst>
              <a:ext uri="{FF2B5EF4-FFF2-40B4-BE49-F238E27FC236}">
                <a16:creationId xmlns:a16="http://schemas.microsoft.com/office/drawing/2014/main" id="{1BA5CB6D-617E-4656-BF22-5ABCA8171CEE}"/>
              </a:ext>
            </a:extLst>
          </p:cNvPr>
          <p:cNvSpPr>
            <a:spLocks noGrp="1"/>
          </p:cNvSpPr>
          <p:nvPr>
            <p:ph type="ftr" sz="quarter" idx="3"/>
          </p:nvPr>
        </p:nvSpPr>
        <p:spPr>
          <a:xfrm>
            <a:off x="3028950" y="6356362"/>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927" r:id="rId1"/>
    <p:sldLayoutId id="2147484928" r:id="rId2"/>
    <p:sldLayoutId id="2147484929" r:id="rId3"/>
    <p:sldLayoutId id="2147484930" r:id="rId4"/>
    <p:sldLayoutId id="2147484931" r:id="rId5"/>
    <p:sldLayoutId id="2147484932" r:id="rId6"/>
    <p:sldLayoutId id="2147484933" r:id="rId7"/>
    <p:sldLayoutId id="2147484934" r:id="rId8"/>
    <p:sldLayoutId id="2147484935" r:id="rId9"/>
    <p:sldLayoutId id="2147484936" r:id="rId10"/>
    <p:sldLayoutId id="2147484937" r:id="rId11"/>
    <p:sldLayoutId id="2147484938" r:id="rId12"/>
  </p:sldLayoutIdLst>
  <p:transition spd="med">
    <p:fade/>
  </p:transition>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www.hhs.gov/civil-rights/for-individuals/special-topics/opioids/index.htm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www.hhs.gov/civil-rights/for-individuals/special-topics/hiv"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mailto:Deborah.Kolodner@hhs.gov" TargetMode="External"/><Relationship Id="rId2" Type="http://schemas.openxmlformats.org/officeDocument/2006/relationships/hyperlink" Target="mailto:Alisha.Welch@hhs.gov"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7905" y="776146"/>
            <a:ext cx="5461427" cy="5091265"/>
          </a:xfrm>
        </p:spPr>
        <p:txBody>
          <a:bodyPr/>
          <a:lstStyle/>
          <a:p>
            <a:pPr eaLnBrk="1" hangingPunct="1">
              <a:lnSpc>
                <a:spcPct val="90000"/>
              </a:lnSpc>
              <a:spcBef>
                <a:spcPts val="750"/>
              </a:spcBef>
            </a:pPr>
            <a:r>
              <a:rPr lang="en-US" sz="4400" dirty="0"/>
              <a:t>OCR IN ACTION</a:t>
            </a:r>
            <a:br>
              <a:rPr lang="en-US" sz="4400" dirty="0"/>
            </a:br>
            <a:br>
              <a:rPr lang="en-US" sz="4400" dirty="0"/>
            </a:br>
            <a:r>
              <a:rPr lang="en-US" sz="2800" b="1" dirty="0">
                <a:solidFill>
                  <a:srgbClr val="003399"/>
                </a:solidFill>
                <a:latin typeface="Franklin Gothic Book" panose="020B0503020102020204" pitchFamily="34" charset="0"/>
                <a:ea typeface="+mn-ea"/>
                <a:cs typeface="Arial" panose="020B0604020202020204" pitchFamily="34" charset="0"/>
              </a:rPr>
              <a:t>Enforcing Disability Rights Authorities</a:t>
            </a:r>
            <a:br>
              <a:rPr lang="en-US" sz="2800" b="1" dirty="0">
                <a:solidFill>
                  <a:srgbClr val="003399"/>
                </a:solidFill>
                <a:latin typeface="Franklin Gothic Book" panose="020B0503020102020204" pitchFamily="34" charset="0"/>
                <a:ea typeface="+mn-ea"/>
                <a:cs typeface="Arial" panose="020B0604020202020204" pitchFamily="34" charset="0"/>
              </a:rPr>
            </a:br>
            <a:br>
              <a:rPr lang="en-US" sz="2800" b="1" dirty="0">
                <a:solidFill>
                  <a:srgbClr val="003399"/>
                </a:solidFill>
                <a:latin typeface="Franklin Gothic Book" panose="020B0503020102020204" pitchFamily="34" charset="0"/>
                <a:ea typeface="+mn-ea"/>
                <a:cs typeface="Arial" panose="020B0604020202020204" pitchFamily="34" charset="0"/>
              </a:rPr>
            </a:br>
            <a:r>
              <a:rPr lang="en-US" altLang="en-US" sz="2800" b="1" dirty="0">
                <a:solidFill>
                  <a:prstClr val="black"/>
                </a:solidFill>
                <a:latin typeface="Franklin Gothic Book" panose="020B0503020102020204" pitchFamily="34" charset="0"/>
                <a:ea typeface="+mn-ea"/>
                <a:cs typeface="Arial" panose="020B0604020202020204" pitchFamily="34" charset="0"/>
              </a:rPr>
              <a:t> U.S. Department of Health and Human Services</a:t>
            </a:r>
            <a:br>
              <a:rPr lang="en-US" altLang="en-US" sz="2800" b="1" dirty="0">
                <a:solidFill>
                  <a:prstClr val="black"/>
                </a:solidFill>
                <a:latin typeface="Franklin Gothic Book" panose="020B0503020102020204" pitchFamily="34" charset="0"/>
                <a:ea typeface="+mn-ea"/>
                <a:cs typeface="Arial" panose="020B0604020202020204" pitchFamily="34" charset="0"/>
              </a:rPr>
            </a:br>
            <a:r>
              <a:rPr lang="en-US" altLang="en-US" sz="2800" b="1" dirty="0">
                <a:solidFill>
                  <a:prstClr val="black"/>
                </a:solidFill>
                <a:latin typeface="Franklin Gothic Book" panose="020B0503020102020204" pitchFamily="34" charset="0"/>
                <a:ea typeface="+mn-ea"/>
                <a:cs typeface="Arial" panose="020B0604020202020204" pitchFamily="34" charset="0"/>
              </a:rPr>
              <a:t>  Office for Civil Rights</a:t>
            </a:r>
            <a:endParaRPr lang="en-US" sz="2800" dirty="0">
              <a:latin typeface="Franklin Gothic Book" panose="020B05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a:xfrm>
            <a:off x="-11107" y="457200"/>
            <a:ext cx="5040313" cy="762000"/>
          </a:xfrm>
        </p:spPr>
        <p:txBody>
          <a:bodyPr anchor="t"/>
          <a:lstStyle/>
          <a:p>
            <a:pPr eaLnBrk="1" hangingPunct="1"/>
            <a:r>
              <a:rPr lang="en-US" altLang="en-US" sz="4000" b="1">
                <a:cs typeface="Arial" panose="020B0604020202020204" pitchFamily="34" charset="0"/>
              </a:rPr>
              <a:t>Complaint Process</a:t>
            </a:r>
          </a:p>
        </p:txBody>
      </p:sp>
      <p:sp>
        <p:nvSpPr>
          <p:cNvPr id="32772" name="Rectangle 9"/>
          <p:cNvSpPr>
            <a:spLocks noGrp="1" noChangeArrowheads="1"/>
          </p:cNvSpPr>
          <p:nvPr>
            <p:ph idx="1"/>
          </p:nvPr>
        </p:nvSpPr>
        <p:spPr>
          <a:xfrm>
            <a:off x="457200" y="1600200"/>
            <a:ext cx="8229600" cy="4648200"/>
          </a:xfrm>
        </p:spPr>
        <p:txBody>
          <a:bodyPr rtlCol="0">
            <a:noAutofit/>
          </a:bodyPr>
          <a:lstStyle/>
          <a:p>
            <a:pPr marL="347472" eaLnBrk="1" fontAlgn="auto" hangingPunct="1">
              <a:spcAft>
                <a:spcPts val="0"/>
              </a:spcAft>
              <a:buSzPct val="80000"/>
              <a:defRPr/>
            </a:pPr>
            <a:r>
              <a:rPr lang="en-US" altLang="en-US" sz="2800" dirty="0">
                <a:cs typeface="Arial" panose="020B0604020202020204" pitchFamily="34" charset="0"/>
              </a:rPr>
              <a:t>Informal review may resolve issue fully without formal investigation</a:t>
            </a:r>
          </a:p>
          <a:p>
            <a:pPr lvl="1" eaLnBrk="1" fontAlgn="auto" hangingPunct="1">
              <a:spcBef>
                <a:spcPts val="400"/>
              </a:spcBef>
              <a:spcAft>
                <a:spcPts val="0"/>
              </a:spcAft>
              <a:buClr>
                <a:srgbClr val="A50021"/>
              </a:buClr>
              <a:buSzPct val="80000"/>
              <a:defRPr/>
            </a:pPr>
            <a:r>
              <a:rPr lang="en-US" altLang="en-US" sz="2800" dirty="0">
                <a:cs typeface="Arial" panose="020B0604020202020204" pitchFamily="34" charset="0"/>
              </a:rPr>
              <a:t>Many complaints will be resolved at this stage</a:t>
            </a:r>
          </a:p>
          <a:p>
            <a:pPr marL="347472" eaLnBrk="1" fontAlgn="auto" hangingPunct="1">
              <a:spcAft>
                <a:spcPts val="0"/>
              </a:spcAft>
              <a:buSzPct val="80000"/>
              <a:defRPr/>
            </a:pPr>
            <a:r>
              <a:rPr lang="en-US" altLang="en-US" sz="2800" dirty="0">
                <a:cs typeface="Arial" panose="020B0604020202020204" pitchFamily="34" charset="0"/>
              </a:rPr>
              <a:t>If not, begin investigation</a:t>
            </a:r>
          </a:p>
          <a:p>
            <a:pPr lvl="1" eaLnBrk="1" fontAlgn="auto" hangingPunct="1">
              <a:spcBef>
                <a:spcPts val="400"/>
              </a:spcBef>
              <a:spcAft>
                <a:spcPts val="0"/>
              </a:spcAft>
              <a:buClr>
                <a:srgbClr val="A50021"/>
              </a:buClr>
              <a:buSzPct val="80000"/>
              <a:defRPr/>
            </a:pPr>
            <a:r>
              <a:rPr lang="en-US" altLang="en-US" sz="2800" dirty="0">
                <a:cs typeface="Arial" panose="020B0604020202020204" pitchFamily="34" charset="0"/>
              </a:rPr>
              <a:t>Voluntary resolution may be possible through</a:t>
            </a:r>
          </a:p>
          <a:p>
            <a:pPr marL="896112" lvl="2" eaLnBrk="1" fontAlgn="auto" hangingPunct="1">
              <a:spcBef>
                <a:spcPts val="400"/>
              </a:spcBef>
              <a:spcAft>
                <a:spcPts val="0"/>
              </a:spcAft>
              <a:buClr>
                <a:srgbClr val="A50021"/>
              </a:buClr>
              <a:buSzPct val="80000"/>
              <a:buFontTx/>
              <a:buChar char="–"/>
              <a:defRPr/>
            </a:pPr>
            <a:r>
              <a:rPr lang="en-US" altLang="en-US" sz="2800" dirty="0">
                <a:cs typeface="Arial" panose="020B0604020202020204" pitchFamily="34" charset="0"/>
              </a:rPr>
              <a:t>Education</a:t>
            </a:r>
          </a:p>
          <a:p>
            <a:pPr marL="896112" lvl="2" eaLnBrk="1" fontAlgn="auto" hangingPunct="1">
              <a:spcBef>
                <a:spcPts val="400"/>
              </a:spcBef>
              <a:spcAft>
                <a:spcPts val="0"/>
              </a:spcAft>
              <a:buClr>
                <a:srgbClr val="A50021"/>
              </a:buClr>
              <a:buSzPct val="80000"/>
              <a:buFontTx/>
              <a:buChar char="–"/>
              <a:defRPr/>
            </a:pPr>
            <a:r>
              <a:rPr lang="en-US" altLang="en-US" sz="2800" dirty="0">
                <a:cs typeface="Arial" panose="020B0604020202020204" pitchFamily="34" charset="0"/>
              </a:rPr>
              <a:t>Training</a:t>
            </a:r>
          </a:p>
          <a:p>
            <a:pPr marL="347472" eaLnBrk="1" fontAlgn="auto" hangingPunct="1">
              <a:spcAft>
                <a:spcPts val="0"/>
              </a:spcAft>
              <a:buSzPct val="80000"/>
              <a:defRPr/>
            </a:pPr>
            <a:r>
              <a:rPr lang="en-US" altLang="en-US" sz="2800" dirty="0">
                <a:cs typeface="Arial" panose="020B0604020202020204" pitchFamily="34" charset="0"/>
              </a:rPr>
              <a:t>Technical Assistance</a:t>
            </a:r>
          </a:p>
          <a:p>
            <a:pPr marL="347472" eaLnBrk="1" fontAlgn="auto" hangingPunct="1">
              <a:spcAft>
                <a:spcPts val="0"/>
              </a:spcAft>
              <a:buSzPct val="80000"/>
              <a:defRPr/>
            </a:pPr>
            <a:r>
              <a:rPr lang="en-US" altLang="en-US" sz="2800" dirty="0">
                <a:cs typeface="Arial" panose="020B0604020202020204" pitchFamily="34" charset="0"/>
              </a:rPr>
              <a:t>Some cases may require formal enforcement</a:t>
            </a:r>
          </a:p>
          <a:p>
            <a:pPr eaLnBrk="1" fontAlgn="auto" hangingPunct="1">
              <a:lnSpc>
                <a:spcPct val="90000"/>
              </a:lnSpc>
              <a:spcAft>
                <a:spcPts val="0"/>
              </a:spcAft>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 y="381000"/>
            <a:ext cx="8963025" cy="838200"/>
          </a:xfrm>
        </p:spPr>
        <p:txBody>
          <a:bodyPr anchor="t"/>
          <a:lstStyle/>
          <a:p>
            <a:pPr eaLnBrk="1" hangingPunct="1"/>
            <a:r>
              <a:rPr lang="en-US" altLang="en-US" sz="4400">
                <a:cs typeface="Arial" panose="020B0604020202020204" pitchFamily="34" charset="0"/>
              </a:rPr>
              <a:t>Major Laws Enforced By OCR</a:t>
            </a:r>
          </a:p>
        </p:txBody>
      </p:sp>
      <p:sp>
        <p:nvSpPr>
          <p:cNvPr id="33795" name="Rectangle 3"/>
          <p:cNvSpPr>
            <a:spLocks noGrp="1" noChangeArrowheads="1"/>
          </p:cNvSpPr>
          <p:nvPr>
            <p:ph idx="1"/>
          </p:nvPr>
        </p:nvSpPr>
        <p:spPr>
          <a:xfrm>
            <a:off x="838200" y="1514475"/>
            <a:ext cx="7804150" cy="4876800"/>
          </a:xfrm>
        </p:spPr>
        <p:txBody>
          <a:bodyPr/>
          <a:lstStyle/>
          <a:p>
            <a:pPr marL="346075" eaLnBrk="1" hangingPunct="1">
              <a:spcBef>
                <a:spcPct val="0"/>
              </a:spcBef>
            </a:pPr>
            <a:r>
              <a:rPr lang="en-US" altLang="en-US" sz="2800">
                <a:cs typeface="Arial" panose="020B0604020202020204" pitchFamily="34" charset="0"/>
              </a:rPr>
              <a:t>Title VI of the Civil Rights Act of 1964</a:t>
            </a:r>
          </a:p>
          <a:p>
            <a:pPr marL="346075" eaLnBrk="1" hangingPunct="1">
              <a:spcBef>
                <a:spcPct val="0"/>
              </a:spcBef>
            </a:pPr>
            <a:r>
              <a:rPr lang="en-US" altLang="en-US" sz="2800">
                <a:cs typeface="Arial" panose="020B0604020202020204" pitchFamily="34" charset="0"/>
              </a:rPr>
              <a:t>Section 504 of the Rehabilitation Act of 1973</a:t>
            </a:r>
          </a:p>
          <a:p>
            <a:pPr marL="346075" eaLnBrk="1" hangingPunct="1">
              <a:spcBef>
                <a:spcPct val="0"/>
              </a:spcBef>
            </a:pPr>
            <a:r>
              <a:rPr lang="en-US" altLang="en-US" sz="2800">
                <a:cs typeface="Arial" panose="020B0604020202020204" pitchFamily="34" charset="0"/>
              </a:rPr>
              <a:t>Title II of the Americans with Disabilities Act of 1990</a:t>
            </a:r>
          </a:p>
          <a:p>
            <a:pPr marL="346075" eaLnBrk="1" hangingPunct="1">
              <a:spcBef>
                <a:spcPct val="0"/>
              </a:spcBef>
            </a:pPr>
            <a:r>
              <a:rPr lang="en-US" altLang="en-US" sz="2800">
                <a:cs typeface="Arial" panose="020B0604020202020204" pitchFamily="34" charset="0"/>
              </a:rPr>
              <a:t>The Age Discrimination Act of 1975</a:t>
            </a:r>
          </a:p>
          <a:p>
            <a:pPr marL="346075" eaLnBrk="1" hangingPunct="1">
              <a:spcBef>
                <a:spcPct val="0"/>
              </a:spcBef>
            </a:pPr>
            <a:r>
              <a:rPr lang="en-US" altLang="en-US" sz="2800">
                <a:cs typeface="Arial" panose="020B0604020202020204" pitchFamily="34" charset="0"/>
              </a:rPr>
              <a:t>Title IX of the Education Amendments Act of 1972</a:t>
            </a:r>
          </a:p>
          <a:p>
            <a:pPr marL="346075" eaLnBrk="1" hangingPunct="1">
              <a:spcBef>
                <a:spcPct val="0"/>
              </a:spcBef>
            </a:pPr>
            <a:r>
              <a:rPr lang="en-US" altLang="en-US" sz="2800">
                <a:cs typeface="Arial" panose="020B0604020202020204" pitchFamily="34" charset="0"/>
              </a:rPr>
              <a:t>Section 1557 of the Affordable Care Act</a:t>
            </a:r>
          </a:p>
          <a:p>
            <a:pPr marL="346075" eaLnBrk="1" hangingPunct="1">
              <a:spcBef>
                <a:spcPct val="0"/>
              </a:spcBef>
            </a:pPr>
            <a:r>
              <a:rPr lang="en-US" altLang="en-US" sz="2800">
                <a:cs typeface="Arial" panose="020B0604020202020204" pitchFamily="34" charset="0"/>
              </a:rPr>
              <a:t>HIPAA Privacy, Security, and Breach Notification Rules</a:t>
            </a:r>
          </a:p>
        </p:txBody>
      </p:sp>
      <p:sp>
        <p:nvSpPr>
          <p:cNvPr id="33796" name="Slide Number Placeholder 1"/>
          <p:cNvSpPr>
            <a:spLocks noGrp="1"/>
          </p:cNvSpPr>
          <p:nvPr>
            <p:ph type="sldNum" sz="quarter" idx="4294967295"/>
          </p:nvPr>
        </p:nvSpPr>
        <p:spPr bwMode="auto">
          <a:xfrm>
            <a:off x="7292987" y="6408750"/>
            <a:ext cx="18510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a:t>Intro	</a:t>
            </a:r>
            <a:fld id="{58642E9B-675A-411F-B8E2-4360B638D022}" type="slidenum">
              <a:rPr lang="en-US" altLang="en-US"/>
              <a:pPr eaLnBrk="1" hangingPunct="1"/>
              <a:t>11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5842" name="Title 2"/>
          <p:cNvSpPr>
            <a:spLocks noGrp="1"/>
          </p:cNvSpPr>
          <p:nvPr>
            <p:ph type="title"/>
          </p:nvPr>
        </p:nvSpPr>
        <p:spPr>
          <a:xfrm>
            <a:off x="457200" y="2057400"/>
            <a:ext cx="8229600" cy="1143000"/>
          </a:xfrm>
        </p:spPr>
        <p:txBody>
          <a:bodyPr/>
          <a:lstStyle/>
          <a:p>
            <a:pPr eaLnBrk="1" hangingPunct="1"/>
            <a:r>
              <a:rPr lang="en-US" altLang="en-US" sz="4800" dirty="0">
                <a:solidFill>
                  <a:schemeClr val="bg1"/>
                </a:solidFill>
              </a:rPr>
              <a:t>Establishing Civil Rights Jurisdiction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0" y="457200"/>
            <a:ext cx="8001000" cy="685800"/>
          </a:xfrm>
        </p:spPr>
        <p:txBody>
          <a:bodyPr anchor="t"/>
          <a:lstStyle/>
          <a:p>
            <a:pPr eaLnBrk="1" hangingPunct="1"/>
            <a:r>
              <a:rPr lang="en-US" altLang="en-US" sz="4000">
                <a:cs typeface="Arial" panose="020B0604020202020204" pitchFamily="34" charset="0"/>
              </a:rPr>
              <a:t>Jurisdiction over the Entity </a:t>
            </a:r>
          </a:p>
        </p:txBody>
      </p:sp>
      <p:sp>
        <p:nvSpPr>
          <p:cNvPr id="36867" name="Content Placeholder 1"/>
          <p:cNvSpPr>
            <a:spLocks noGrp="1"/>
          </p:cNvSpPr>
          <p:nvPr>
            <p:ph idx="1"/>
          </p:nvPr>
        </p:nvSpPr>
        <p:spPr>
          <a:xfrm>
            <a:off x="457200" y="1600212"/>
            <a:ext cx="7810500" cy="4754563"/>
          </a:xfrm>
        </p:spPr>
        <p:txBody>
          <a:bodyPr/>
          <a:lstStyle/>
          <a:p>
            <a:pPr eaLnBrk="1" hangingPunct="1">
              <a:spcBef>
                <a:spcPct val="0"/>
              </a:spcBef>
            </a:pPr>
            <a:r>
              <a:rPr lang="en-US" altLang="en-US" sz="2800">
                <a:cs typeface="Arial" panose="020B0604020202020204" pitchFamily="34" charset="0"/>
              </a:rPr>
              <a:t>Depending on the statute at issue, OCR has Federal civil rights jurisdiction over:</a:t>
            </a:r>
          </a:p>
          <a:p>
            <a:pPr lvl="1" indent="-285750" eaLnBrk="1" hangingPunct="1">
              <a:spcBef>
                <a:spcPts val="400"/>
              </a:spcBef>
            </a:pPr>
            <a:r>
              <a:rPr lang="en-US" altLang="en-US" sz="2800">
                <a:cs typeface="Arial" panose="020B0604020202020204" pitchFamily="34" charset="0"/>
              </a:rPr>
              <a:t>Programs and activities that receive Federal financial assistance (FFA) from HHS,</a:t>
            </a:r>
          </a:p>
          <a:p>
            <a:pPr lvl="1" indent="-285750" eaLnBrk="1" hangingPunct="1">
              <a:spcBef>
                <a:spcPts val="400"/>
              </a:spcBef>
            </a:pPr>
            <a:r>
              <a:rPr lang="en-US" altLang="en-US" sz="2800">
                <a:cs typeface="Arial" panose="020B0604020202020204" pitchFamily="34" charset="0"/>
              </a:rPr>
              <a:t>Federally (HHS) conducted programs,</a:t>
            </a:r>
          </a:p>
          <a:p>
            <a:pPr lvl="1" indent="-285750" eaLnBrk="1" hangingPunct="1">
              <a:spcBef>
                <a:spcPts val="400"/>
              </a:spcBef>
            </a:pPr>
            <a:r>
              <a:rPr lang="en-US" altLang="en-US" sz="2800">
                <a:cs typeface="Arial" panose="020B0604020202020204" pitchFamily="34" charset="0"/>
              </a:rPr>
              <a:t>Public entities (state or local governments).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0" y="457200"/>
            <a:ext cx="8909050" cy="762000"/>
          </a:xfrm>
        </p:spPr>
        <p:txBody>
          <a:bodyPr anchor="t"/>
          <a:lstStyle/>
          <a:p>
            <a:pPr eaLnBrk="1" hangingPunct="1"/>
            <a:r>
              <a:rPr lang="en-US" altLang="en-US" sz="3200">
                <a:cs typeface="Arial" panose="020B0604020202020204" pitchFamily="34" charset="0"/>
              </a:rPr>
              <a:t>What is Federal Financial Assistance (FFA)?</a:t>
            </a:r>
          </a:p>
        </p:txBody>
      </p:sp>
      <p:sp>
        <p:nvSpPr>
          <p:cNvPr id="2" name="Content Placeholder 1"/>
          <p:cNvSpPr>
            <a:spLocks noGrp="1"/>
          </p:cNvSpPr>
          <p:nvPr>
            <p:ph idx="1"/>
          </p:nvPr>
        </p:nvSpPr>
        <p:spPr>
          <a:xfrm>
            <a:off x="549275" y="1671638"/>
            <a:ext cx="7810500" cy="4754562"/>
          </a:xfrm>
        </p:spPr>
        <p:txBody>
          <a:bodyPr rtlCol="0">
            <a:normAutofit/>
          </a:bodyPr>
          <a:lstStyle/>
          <a:p>
            <a:pPr marL="347472" eaLnBrk="1" fontAlgn="auto" hangingPunct="1">
              <a:spcAft>
                <a:spcPts val="0"/>
              </a:spcAft>
              <a:defRPr/>
            </a:pPr>
            <a:r>
              <a:rPr lang="en-US" sz="2800" dirty="0">
                <a:cs typeface="Arial" panose="020B0604020202020204" pitchFamily="34" charset="0"/>
              </a:rPr>
              <a:t>“Federal financial assistance” means assistance in the form of any grant, loan, or contract.</a:t>
            </a:r>
          </a:p>
          <a:p>
            <a:pPr marL="347472" indent="0" eaLnBrk="1" fontAlgn="auto" hangingPunct="1">
              <a:spcAft>
                <a:spcPts val="0"/>
              </a:spcAft>
              <a:buNone/>
              <a:defRPr/>
            </a:pPr>
            <a:endParaRPr lang="en-US" sz="2800" dirty="0">
              <a:cs typeface="Arial" panose="020B0604020202020204" pitchFamily="34" charset="0"/>
            </a:endParaRPr>
          </a:p>
          <a:p>
            <a:pPr marL="347472" eaLnBrk="1" fontAlgn="auto" hangingPunct="1">
              <a:spcAft>
                <a:spcPts val="0"/>
              </a:spcAft>
              <a:defRPr/>
            </a:pPr>
            <a:r>
              <a:rPr lang="en-US" sz="2800" u="sng" dirty="0">
                <a:cs typeface="Arial" panose="020B0604020202020204" pitchFamily="34" charset="0"/>
              </a:rPr>
              <a:t>See</a:t>
            </a:r>
            <a:r>
              <a:rPr lang="en-US" sz="2800" dirty="0">
                <a:cs typeface="Arial" panose="020B0604020202020204" pitchFamily="34" charset="0"/>
              </a:rPr>
              <a:t> 42 U.S.C. § 2000d-1</a:t>
            </a:r>
          </a:p>
          <a:p>
            <a:pPr eaLnBrk="1" fontAlgn="auto" hangingPunct="1">
              <a:spcAft>
                <a:spcPts val="0"/>
              </a:spcAft>
              <a:defRPr/>
            </a:pPr>
            <a:endParaRPr 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23825" y="152400"/>
            <a:ext cx="8880475" cy="922338"/>
          </a:xfrm>
        </p:spPr>
        <p:txBody>
          <a:bodyPr anchor="t"/>
          <a:lstStyle/>
          <a:p>
            <a:pPr eaLnBrk="1" hangingPunct="1"/>
            <a:r>
              <a:rPr lang="en-US" altLang="en-US" sz="3600">
                <a:cs typeface="Arial" panose="020B0604020202020204" pitchFamily="34" charset="0"/>
              </a:rPr>
              <a:t>Examples of FFA Recipients in the OCR Context</a:t>
            </a:r>
          </a:p>
        </p:txBody>
      </p:sp>
      <p:sp>
        <p:nvSpPr>
          <p:cNvPr id="2" name="Content Placeholder 1"/>
          <p:cNvSpPr>
            <a:spLocks noGrp="1"/>
          </p:cNvSpPr>
          <p:nvPr>
            <p:ph idx="1"/>
          </p:nvPr>
        </p:nvSpPr>
        <p:spPr>
          <a:xfrm>
            <a:off x="685800" y="1531938"/>
            <a:ext cx="7810500" cy="4419600"/>
          </a:xfrm>
        </p:spPr>
        <p:txBody>
          <a:bodyPr rtlCol="0">
            <a:normAutofit fontScale="92500" lnSpcReduction="20000"/>
          </a:bodyPr>
          <a:lstStyle/>
          <a:p>
            <a:pPr marL="342900" indent="-342900" eaLnBrk="1" fontAlgn="auto" hangingPunct="1">
              <a:spcAft>
                <a:spcPts val="0"/>
              </a:spcAft>
              <a:defRPr/>
            </a:pPr>
            <a:r>
              <a:rPr lang="en-US" sz="3000" dirty="0">
                <a:cs typeface="Arial" panose="020B0604020202020204" pitchFamily="34" charset="0"/>
              </a:rPr>
              <a:t>Health care providers participating in CHIP and Medicaid programs</a:t>
            </a:r>
          </a:p>
          <a:p>
            <a:pPr marL="342900" indent="-342900" eaLnBrk="1" fontAlgn="auto" hangingPunct="1">
              <a:spcAft>
                <a:spcPts val="0"/>
              </a:spcAft>
              <a:defRPr/>
            </a:pPr>
            <a:r>
              <a:rPr lang="en-US" sz="3000" dirty="0">
                <a:cs typeface="Arial" panose="020B0604020202020204" pitchFamily="34" charset="0"/>
              </a:rPr>
              <a:t>Hospitals and nursing homes under Medicare Part A</a:t>
            </a:r>
          </a:p>
          <a:p>
            <a:pPr marL="342900" indent="-342900" eaLnBrk="1" fontAlgn="auto" hangingPunct="1">
              <a:spcAft>
                <a:spcPts val="0"/>
              </a:spcAft>
              <a:defRPr/>
            </a:pPr>
            <a:r>
              <a:rPr lang="en-US" sz="3000" dirty="0">
                <a:cs typeface="Arial" panose="020B0604020202020204" pitchFamily="34" charset="0"/>
              </a:rPr>
              <a:t>Medicare Advantage Plans (HMOs and PPOs) under Medicare Part C</a:t>
            </a:r>
          </a:p>
          <a:p>
            <a:pPr marL="342900" indent="-342900" eaLnBrk="1" fontAlgn="auto" hangingPunct="1">
              <a:spcAft>
                <a:spcPts val="0"/>
              </a:spcAft>
              <a:defRPr/>
            </a:pPr>
            <a:r>
              <a:rPr lang="en-US" sz="3000" dirty="0">
                <a:cs typeface="Arial" panose="020B0604020202020204" pitchFamily="34" charset="0"/>
              </a:rPr>
              <a:t>Prescription Drug Plan sponsors and Medicare Advantage Drug Plans under Medicare Part D</a:t>
            </a:r>
          </a:p>
          <a:p>
            <a:pPr marL="342900" indent="-342900" eaLnBrk="1" fontAlgn="auto" hangingPunct="1">
              <a:spcAft>
                <a:spcPts val="0"/>
              </a:spcAft>
              <a:defRPr/>
            </a:pPr>
            <a:r>
              <a:rPr lang="en-US" sz="3000" dirty="0">
                <a:cs typeface="Arial" panose="020B0604020202020204" pitchFamily="34" charset="0"/>
              </a:rPr>
              <a:t>Head Start Programs</a:t>
            </a:r>
          </a:p>
          <a:p>
            <a:pPr marL="342900" indent="-342900" eaLnBrk="1" fontAlgn="auto" hangingPunct="1">
              <a:spcAft>
                <a:spcPts val="0"/>
              </a:spcAft>
              <a:defRPr/>
            </a:pPr>
            <a:r>
              <a:rPr lang="en-US" sz="3000" dirty="0">
                <a:cs typeface="Arial" panose="020B0604020202020204" pitchFamily="34" charset="0"/>
              </a:rPr>
              <a:t>TANF Programs</a:t>
            </a:r>
          </a:p>
          <a:p>
            <a:pPr marL="342900" indent="-342900" eaLnBrk="1" fontAlgn="auto" hangingPunct="1">
              <a:spcAft>
                <a:spcPts val="0"/>
              </a:spcAft>
              <a:defRPr/>
            </a:pPr>
            <a:r>
              <a:rPr lang="en-US" sz="3000" dirty="0">
                <a:cs typeface="Arial" panose="020B0604020202020204" pitchFamily="34" charset="0"/>
              </a:rPr>
              <a:t>Adoption and Foster Care Agencies</a:t>
            </a:r>
          </a:p>
          <a:p>
            <a:pPr marL="342900" indent="-342900" eaLnBrk="1" fontAlgn="auto" hangingPunct="1">
              <a:spcAft>
                <a:spcPts val="0"/>
              </a:spcAft>
              <a:defRPr/>
            </a:pPr>
            <a:r>
              <a:rPr lang="en-US" sz="3000" dirty="0">
                <a:cs typeface="Arial" panose="020B0604020202020204" pitchFamily="34" charset="0"/>
              </a:rPr>
              <a:t>Scholarships, loans, and grants are also FFA</a:t>
            </a:r>
          </a:p>
          <a:p>
            <a:pPr marL="342900" indent="-342900" eaLnBrk="1" fontAlgn="auto" hangingPunct="1">
              <a:spcAft>
                <a:spcPts val="0"/>
              </a:spcAft>
              <a:defRPr/>
            </a:pPr>
            <a:endParaRPr lang="en-US" sz="3000" dirty="0">
              <a:cs typeface="Arial" panose="020B0604020202020204" pitchFamily="34" charset="0"/>
            </a:endParaRPr>
          </a:p>
          <a:p>
            <a:pPr eaLnBrk="1" fontAlgn="auto" hangingPunct="1">
              <a:spcAft>
                <a:spcPts val="0"/>
              </a:spcAft>
              <a:defRPr/>
            </a:pPr>
            <a:endParaRPr 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1986" name="Title 2"/>
          <p:cNvSpPr>
            <a:spLocks noGrp="1"/>
          </p:cNvSpPr>
          <p:nvPr>
            <p:ph type="ctrTitle"/>
          </p:nvPr>
        </p:nvSpPr>
        <p:spPr bwMode="auto">
          <a:xfrm>
            <a:off x="685800" y="2130437"/>
            <a:ext cx="7772400" cy="106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b="1" dirty="0">
                <a:solidFill>
                  <a:schemeClr val="bg1"/>
                </a:solidFill>
                <a:latin typeface="Franklin Gothic Book" panose="020B0503020102020204" pitchFamily="34" charset="0"/>
              </a:rPr>
              <a:t>OCR’s Civil Rights Authorities</a:t>
            </a:r>
          </a:p>
        </p:txBody>
      </p:sp>
      <p:sp>
        <p:nvSpPr>
          <p:cNvPr id="41987" name="Subtitle 2"/>
          <p:cNvSpPr>
            <a:spLocks noGrp="1"/>
          </p:cNvSpPr>
          <p:nvPr>
            <p:ph type="subTitle" idx="1"/>
          </p:nvPr>
        </p:nvSpPr>
        <p:spPr>
          <a:xfrm>
            <a:off x="1371600" y="3276600"/>
            <a:ext cx="6400800" cy="1676400"/>
          </a:xfrm>
        </p:spPr>
        <p:txBody>
          <a:bodyPr/>
          <a:lstStyle/>
          <a:p>
            <a:pPr algn="l"/>
            <a:r>
              <a:rPr lang="en-US" altLang="en-US" sz="4400" b="1" dirty="0">
                <a:solidFill>
                  <a:schemeClr val="bg1"/>
                </a:solidFill>
                <a:latin typeface="Franklin Gothic Book" panose="020B0503020102020204" pitchFamily="34" charset="0"/>
              </a:rPr>
              <a:t>                 Disability Rights</a:t>
            </a:r>
          </a:p>
          <a:p>
            <a:endParaRPr lang="en-US" altLang="en-US" sz="4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r>
              <a:rPr lang="en-US" altLang="en-US"/>
              <a:t>Disability Rights Laws Enforced by OCR</a:t>
            </a:r>
          </a:p>
        </p:txBody>
      </p:sp>
      <p:sp>
        <p:nvSpPr>
          <p:cNvPr id="7" name="Content Placeholder 6"/>
          <p:cNvSpPr>
            <a:spLocks noGrp="1"/>
          </p:cNvSpPr>
          <p:nvPr>
            <p:ph idx="1"/>
          </p:nvPr>
        </p:nvSpPr>
        <p:spPr>
          <a:xfrm>
            <a:off x="628650" y="1825637"/>
            <a:ext cx="7886700" cy="3884613"/>
          </a:xfrm>
        </p:spPr>
        <p:txBody>
          <a:bodyPr/>
          <a:lstStyle/>
          <a:p>
            <a:pPr>
              <a:defRPr/>
            </a:pPr>
            <a:r>
              <a:rPr lang="en-US" sz="3200" dirty="0"/>
              <a:t>Section 504 of the Rehabilitation Act of 1973</a:t>
            </a:r>
          </a:p>
          <a:p>
            <a:pPr>
              <a:defRPr/>
            </a:pPr>
            <a:r>
              <a:rPr lang="en-US" sz="3200" dirty="0"/>
              <a:t>Section 1557 of the Affordable Care Act </a:t>
            </a:r>
          </a:p>
          <a:p>
            <a:pPr>
              <a:defRPr/>
            </a:pPr>
            <a:r>
              <a:rPr lang="en-US" sz="3200" dirty="0"/>
              <a:t>Americans with Disabilities Act, Title II</a:t>
            </a:r>
          </a:p>
          <a:p>
            <a:pPr>
              <a:defRPr/>
            </a:pPr>
            <a:endParaRPr lang="en-US" sz="3200" dirty="0"/>
          </a:p>
          <a:p>
            <a:pPr marL="0" indent="0">
              <a:buNone/>
              <a:defRPr/>
            </a:pPr>
            <a:r>
              <a:rPr lang="en-US" sz="2400" dirty="0"/>
              <a:t>While these statutes and their implementing regulations have some important differences, in many respects, they establish </a:t>
            </a:r>
            <a:r>
              <a:rPr lang="en-US" sz="2400" b="1" dirty="0"/>
              <a:t>similar rights </a:t>
            </a:r>
            <a:r>
              <a:rPr lang="en-US" sz="2400" dirty="0"/>
              <a:t>and impose </a:t>
            </a:r>
            <a:r>
              <a:rPr lang="en-US" sz="2400" b="1" dirty="0"/>
              <a:t>similar requirements and obligations</a:t>
            </a:r>
            <a:r>
              <a:rPr lang="en-US" sz="2400" dirty="0"/>
              <a:t>.</a:t>
            </a:r>
          </a:p>
          <a:p>
            <a:pPr>
              <a:defRPr/>
            </a:pPr>
            <a:endParaRPr lang="en-US" sz="3200" dirty="0"/>
          </a:p>
          <a:p>
            <a:pPr>
              <a:defRPr/>
            </a:pPr>
            <a:endParaRPr lang="en-US" sz="3200" dirty="0"/>
          </a:p>
          <a:p>
            <a:pPr>
              <a:defRPr/>
            </a:pPr>
            <a:endParaRPr lang="en-US" sz="3200" dirty="0"/>
          </a:p>
        </p:txBody>
      </p:sp>
      <p:sp>
        <p:nvSpPr>
          <p:cNvPr id="43012" name="Slide Number Placeholder 3"/>
          <p:cNvSpPr>
            <a:spLocks noGrp="1"/>
          </p:cNvSpPr>
          <p:nvPr>
            <p:ph type="sldNum" sz="quarter" idx="4294967295"/>
          </p:nvPr>
        </p:nvSpPr>
        <p:spPr bwMode="auto">
          <a:xfrm>
            <a:off x="70104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anose="02020603050405020304" pitchFamily="18" charset="0"/>
              </a:defRPr>
            </a:lvl1pPr>
            <a:lvl2pPr marL="742950" indent="-285750">
              <a:defRPr sz="4400">
                <a:solidFill>
                  <a:schemeClr val="tx2"/>
                </a:solidFill>
                <a:latin typeface="Times New Roman" panose="02020603050405020304" pitchFamily="18" charset="0"/>
              </a:defRPr>
            </a:lvl2pPr>
            <a:lvl3pPr marL="1143000" indent="-228600">
              <a:defRPr sz="4400">
                <a:solidFill>
                  <a:schemeClr val="tx2"/>
                </a:solidFill>
                <a:latin typeface="Times New Roman" panose="02020603050405020304" pitchFamily="18" charset="0"/>
              </a:defRPr>
            </a:lvl3pPr>
            <a:lvl4pPr marL="1600200" indent="-228600">
              <a:defRPr sz="4400">
                <a:solidFill>
                  <a:schemeClr val="tx2"/>
                </a:solidFill>
                <a:latin typeface="Times New Roman" panose="02020603050405020304" pitchFamily="18" charset="0"/>
              </a:defRPr>
            </a:lvl4pPr>
            <a:lvl5pPr marL="2057400" indent="-228600">
              <a:defRPr sz="4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2"/>
                </a:solidFill>
                <a:latin typeface="Times New Roman" panose="02020603050405020304" pitchFamily="18" charset="0"/>
              </a:defRPr>
            </a:lvl9pPr>
          </a:lstStyle>
          <a:p>
            <a:fld id="{FE379193-CB60-4A27-BEF9-4CB5D4F9011E}" type="slidenum">
              <a:rPr lang="en-US" altLang="en-US"/>
              <a:pPr/>
              <a:t>17</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p:txBody>
          <a:bodyPr anchor="t"/>
          <a:lstStyle/>
          <a:p>
            <a:pPr eaLnBrk="1" hangingPunct="1"/>
            <a:r>
              <a:rPr lang="en-US" altLang="en-US" sz="3200" b="1">
                <a:cs typeface="Arial" panose="020B0604020202020204" pitchFamily="34" charset="0"/>
              </a:rPr>
              <a:t>Section 504 of the Rehabilitation Act of 1973</a:t>
            </a:r>
          </a:p>
        </p:txBody>
      </p:sp>
      <p:sp>
        <p:nvSpPr>
          <p:cNvPr id="15364" name="Rectangle 7"/>
          <p:cNvSpPr>
            <a:spLocks noGrp="1" noChangeArrowheads="1"/>
          </p:cNvSpPr>
          <p:nvPr>
            <p:ph idx="1"/>
          </p:nvPr>
        </p:nvSpPr>
        <p:spPr>
          <a:xfrm>
            <a:off x="628650" y="1825637"/>
            <a:ext cx="7886700" cy="3884613"/>
          </a:xfrm>
        </p:spPr>
        <p:txBody>
          <a:bodyPr rtlCol="0">
            <a:normAutofit/>
          </a:bodyPr>
          <a:lstStyle/>
          <a:p>
            <a:pPr marL="109728" indent="0" eaLnBrk="1" fontAlgn="auto" hangingPunct="1">
              <a:spcAft>
                <a:spcPts val="0"/>
              </a:spcAft>
              <a:buNone/>
              <a:defRPr/>
            </a:pPr>
            <a:r>
              <a:rPr lang="en-US" altLang="en-US" sz="2800" dirty="0">
                <a:cs typeface="Arial" panose="020B0604020202020204" pitchFamily="34" charset="0"/>
              </a:rPr>
              <a:t>Prohibits discrimination on the basis of disability in:</a:t>
            </a:r>
          </a:p>
          <a:p>
            <a:pPr eaLnBrk="1" fontAlgn="auto" hangingPunct="1">
              <a:spcAft>
                <a:spcPts val="0"/>
              </a:spcAft>
              <a:defRPr/>
            </a:pPr>
            <a:r>
              <a:rPr lang="en-US" altLang="en-US" sz="2800" dirty="0">
                <a:cs typeface="Arial" panose="020B0604020202020204" pitchFamily="34" charset="0"/>
              </a:rPr>
              <a:t>Programs and activities that receive FFA</a:t>
            </a:r>
          </a:p>
          <a:p>
            <a:pPr eaLnBrk="1" fontAlgn="auto" hangingPunct="1">
              <a:spcAft>
                <a:spcPts val="0"/>
              </a:spcAft>
              <a:defRPr/>
            </a:pPr>
            <a:r>
              <a:rPr lang="en-US" altLang="en-US" sz="2800" dirty="0">
                <a:cs typeface="Arial" panose="020B0604020202020204" pitchFamily="34" charset="0"/>
              </a:rPr>
              <a:t>Federally conducted programs (HHS)</a:t>
            </a:r>
          </a:p>
          <a:p>
            <a:pPr eaLnBrk="1" fontAlgn="auto" hangingPunct="1">
              <a:spcAft>
                <a:spcPts val="0"/>
              </a:spcAft>
              <a:defRPr/>
            </a:pPr>
            <a:endParaRPr lang="en-US" altLang="en-US" sz="2800" dirty="0">
              <a:cs typeface="Arial" panose="020B0604020202020204" pitchFamily="34" charset="0"/>
            </a:endParaRPr>
          </a:p>
          <a:p>
            <a:pPr eaLnBrk="1" fontAlgn="auto" hangingPunct="1">
              <a:spcAft>
                <a:spcPts val="0"/>
              </a:spcAft>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6344" y="457200"/>
            <a:ext cx="8532813" cy="685800"/>
          </a:xfrm>
        </p:spPr>
        <p:txBody>
          <a:bodyPr anchor="t"/>
          <a:lstStyle/>
          <a:p>
            <a:pPr eaLnBrk="1" hangingPunct="1"/>
            <a:r>
              <a:rPr lang="en-US" altLang="en-US" sz="4000" b="1">
                <a:cs typeface="Arial" panose="020B0604020202020204" pitchFamily="34" charset="0"/>
              </a:rPr>
              <a:t>Section 504 – Key Definitions</a:t>
            </a:r>
          </a:p>
        </p:txBody>
      </p:sp>
      <p:sp>
        <p:nvSpPr>
          <p:cNvPr id="16388" name="Rectangle 5"/>
          <p:cNvSpPr>
            <a:spLocks noGrp="1" noChangeArrowheads="1"/>
          </p:cNvSpPr>
          <p:nvPr>
            <p:ph idx="1"/>
          </p:nvPr>
        </p:nvSpPr>
        <p:spPr>
          <a:xfrm>
            <a:off x="876300" y="1447812"/>
            <a:ext cx="7810500" cy="4157663"/>
          </a:xfrm>
        </p:spPr>
        <p:txBody>
          <a:bodyPr rtlCol="0">
            <a:normAutofit/>
          </a:bodyPr>
          <a:lstStyle/>
          <a:p>
            <a:pPr marL="109728" indent="0" eaLnBrk="1" fontAlgn="auto" hangingPunct="1">
              <a:lnSpc>
                <a:spcPct val="90000"/>
              </a:lnSpc>
              <a:spcAft>
                <a:spcPts val="0"/>
              </a:spcAft>
              <a:buNone/>
              <a:defRPr/>
            </a:pPr>
            <a:endParaRPr lang="en-US" altLang="en-US" sz="2800" dirty="0"/>
          </a:p>
          <a:p>
            <a:pPr marL="109728" indent="0" eaLnBrk="1" fontAlgn="auto" hangingPunct="1">
              <a:lnSpc>
                <a:spcPct val="90000"/>
              </a:lnSpc>
              <a:spcAft>
                <a:spcPts val="0"/>
              </a:spcAft>
              <a:buNone/>
              <a:defRPr/>
            </a:pPr>
            <a:r>
              <a:rPr lang="en-US" altLang="en-US" sz="2800" u="sng" dirty="0">
                <a:cs typeface="Arial" panose="020B0604020202020204" pitchFamily="34" charset="0"/>
              </a:rPr>
              <a:t>Disability</a:t>
            </a:r>
            <a:r>
              <a:rPr lang="en-US" altLang="en-US" sz="2800" dirty="0">
                <a:cs typeface="Arial" panose="020B0604020202020204" pitchFamily="34" charset="0"/>
              </a:rPr>
              <a:t>:</a:t>
            </a:r>
          </a:p>
          <a:p>
            <a:pPr marL="109728" indent="0" eaLnBrk="1" fontAlgn="auto" hangingPunct="1">
              <a:lnSpc>
                <a:spcPct val="90000"/>
              </a:lnSpc>
              <a:spcAft>
                <a:spcPts val="0"/>
              </a:spcAft>
              <a:buNone/>
              <a:defRPr/>
            </a:pPr>
            <a:endParaRPr lang="en-US" altLang="en-US" sz="2800" dirty="0">
              <a:cs typeface="Arial" panose="020B0604020202020204" pitchFamily="34" charset="0"/>
            </a:endParaRPr>
          </a:p>
          <a:p>
            <a:pPr eaLnBrk="1" fontAlgn="auto" hangingPunct="1">
              <a:lnSpc>
                <a:spcPct val="90000"/>
              </a:lnSpc>
              <a:spcAft>
                <a:spcPts val="0"/>
              </a:spcAft>
              <a:defRPr/>
            </a:pPr>
            <a:r>
              <a:rPr lang="en-US" altLang="en-US" sz="2800" dirty="0">
                <a:cs typeface="Arial" panose="020B0604020202020204" pitchFamily="34" charset="0"/>
              </a:rPr>
              <a:t>Physical or mental impairment that substantially limits one or more major life activities</a:t>
            </a:r>
          </a:p>
          <a:p>
            <a:pPr marL="109728" indent="0" eaLnBrk="1" fontAlgn="auto" hangingPunct="1">
              <a:lnSpc>
                <a:spcPct val="90000"/>
              </a:lnSpc>
              <a:spcAft>
                <a:spcPts val="0"/>
              </a:spcAft>
              <a:buNone/>
              <a:defRPr/>
            </a:pPr>
            <a:endParaRPr lang="en-US" altLang="en-US" sz="2800" dirty="0">
              <a:cs typeface="Arial" panose="020B0604020202020204" pitchFamily="34" charset="0"/>
            </a:endParaRPr>
          </a:p>
          <a:p>
            <a:pPr eaLnBrk="1" fontAlgn="auto" hangingPunct="1">
              <a:lnSpc>
                <a:spcPct val="90000"/>
              </a:lnSpc>
              <a:spcAft>
                <a:spcPts val="0"/>
              </a:spcAft>
              <a:defRPr/>
            </a:pPr>
            <a:r>
              <a:rPr lang="en-US" altLang="en-US" sz="2800" dirty="0">
                <a:cs typeface="Arial" panose="020B0604020202020204" pitchFamily="34" charset="0"/>
              </a:rPr>
              <a:t>Major life activities include (but are not limited to) things such as walking, talking, hearing, seeing, eating, speaking, working, caring for oneself</a:t>
            </a:r>
          </a:p>
          <a:p>
            <a:pPr marL="109728" indent="0" eaLnBrk="1" fontAlgn="auto" hangingPunct="1">
              <a:lnSpc>
                <a:spcPct val="90000"/>
              </a:lnSpc>
              <a:spcAft>
                <a:spcPts val="0"/>
              </a:spcAft>
              <a:buNone/>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0"/>
            <a:ext cx="8229600" cy="1143000"/>
          </a:xfrm>
        </p:spPr>
        <p:txBody>
          <a:bodyPr rtlCol="0">
            <a:normAutofit fontScale="90000"/>
          </a:bodyPr>
          <a:lstStyle/>
          <a:p>
            <a:pPr eaLnBrk="1" fontAlgn="auto" hangingPunct="1">
              <a:spcAft>
                <a:spcPts val="0"/>
              </a:spcAft>
              <a:defRPr/>
            </a:pPr>
            <a:r>
              <a:rPr lang="en-US" sz="8000" dirty="0">
                <a:solidFill>
                  <a:schemeClr val="bg1"/>
                </a:solidFill>
              </a:rPr>
              <a:t> </a:t>
            </a:r>
            <a:r>
              <a:rPr lang="en-US" sz="6700" dirty="0">
                <a:solidFill>
                  <a:schemeClr val="bg1"/>
                </a:solidFill>
              </a:rPr>
              <a:t>Introduction to OCR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23825" y="533400"/>
            <a:ext cx="7215187" cy="623888"/>
          </a:xfrm>
        </p:spPr>
        <p:txBody>
          <a:bodyPr anchor="t"/>
          <a:lstStyle/>
          <a:p>
            <a:pPr eaLnBrk="1" hangingPunct="1"/>
            <a:r>
              <a:rPr lang="en-US" altLang="en-US" sz="4000">
                <a:cs typeface="Arial" panose="020B0604020202020204" pitchFamily="34" charset="0"/>
              </a:rPr>
              <a:t>Individual with a Disability</a:t>
            </a:r>
          </a:p>
        </p:txBody>
      </p:sp>
      <p:sp>
        <p:nvSpPr>
          <p:cNvPr id="39940" name="Rectangle 5"/>
          <p:cNvSpPr>
            <a:spLocks noGrp="1" noChangeArrowheads="1"/>
          </p:cNvSpPr>
          <p:nvPr>
            <p:ph idx="1"/>
          </p:nvPr>
        </p:nvSpPr>
        <p:spPr>
          <a:xfrm>
            <a:off x="685800" y="1630363"/>
            <a:ext cx="7810500" cy="4754562"/>
          </a:xfrm>
        </p:spPr>
        <p:txBody>
          <a:bodyPr rtlCol="0">
            <a:normAutofit/>
          </a:bodyPr>
          <a:lstStyle/>
          <a:p>
            <a:pPr marL="109728" indent="0" eaLnBrk="1" fontAlgn="auto" hangingPunct="1">
              <a:spcAft>
                <a:spcPts val="0"/>
              </a:spcAft>
              <a:buNone/>
              <a:defRPr/>
            </a:pPr>
            <a:r>
              <a:rPr lang="en-US" sz="2800" dirty="0">
                <a:cs typeface="Arial" panose="020B0604020202020204" pitchFamily="34" charset="0"/>
              </a:rPr>
              <a:t>An individual with a disability is a person:</a:t>
            </a:r>
          </a:p>
          <a:p>
            <a:pPr marL="109728" indent="0" eaLnBrk="1" fontAlgn="auto" hangingPunct="1">
              <a:spcAft>
                <a:spcPts val="0"/>
              </a:spcAft>
              <a:buNone/>
              <a:defRPr/>
            </a:pPr>
            <a:endParaRPr lang="en-US" sz="2800" dirty="0">
              <a:cs typeface="Arial" panose="020B0604020202020204" pitchFamily="34" charset="0"/>
            </a:endParaRPr>
          </a:p>
          <a:p>
            <a:pPr eaLnBrk="1" fontAlgn="auto" hangingPunct="1">
              <a:spcAft>
                <a:spcPts val="0"/>
              </a:spcAft>
              <a:defRPr/>
            </a:pPr>
            <a:r>
              <a:rPr lang="en-US" sz="2800" dirty="0">
                <a:cs typeface="Arial" panose="020B0604020202020204" pitchFamily="34" charset="0"/>
              </a:rPr>
              <a:t>Who has an impairment that substantially limits one or more major life activities</a:t>
            </a:r>
          </a:p>
          <a:p>
            <a:pPr eaLnBrk="1" fontAlgn="auto" hangingPunct="1">
              <a:spcAft>
                <a:spcPts val="0"/>
              </a:spcAft>
              <a:defRPr/>
            </a:pPr>
            <a:r>
              <a:rPr lang="en-US" sz="2800" dirty="0">
                <a:cs typeface="Arial" panose="020B0604020202020204" pitchFamily="34" charset="0"/>
              </a:rPr>
              <a:t>Who has a record of an impairment</a:t>
            </a:r>
          </a:p>
          <a:p>
            <a:pPr eaLnBrk="1" fontAlgn="auto" hangingPunct="1">
              <a:spcAft>
                <a:spcPts val="0"/>
              </a:spcAft>
              <a:defRPr/>
            </a:pPr>
            <a:r>
              <a:rPr lang="en-US" sz="2800" dirty="0">
                <a:cs typeface="Arial" panose="020B0604020202020204" pitchFamily="34" charset="0"/>
              </a:rPr>
              <a:t>Who is “regarded as” having an impairment </a:t>
            </a:r>
          </a:p>
          <a:p>
            <a:pPr eaLnBrk="1" fontAlgn="auto" hangingPunct="1">
              <a:spcAft>
                <a:spcPts val="0"/>
              </a:spcAft>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6350" y="533400"/>
            <a:ext cx="8680450" cy="762000"/>
          </a:xfrm>
        </p:spPr>
        <p:txBody>
          <a:bodyPr anchor="t"/>
          <a:lstStyle/>
          <a:p>
            <a:pPr eaLnBrk="1" hangingPunct="1"/>
            <a:r>
              <a:rPr lang="en-US" altLang="en-US" sz="3600" b="1">
                <a:cs typeface="Arial" panose="020B0604020202020204" pitchFamily="34" charset="0"/>
              </a:rPr>
              <a:t>“Qualified Individual with a Disability”</a:t>
            </a:r>
          </a:p>
        </p:txBody>
      </p:sp>
      <p:sp>
        <p:nvSpPr>
          <p:cNvPr id="50179" name="Rectangle 5"/>
          <p:cNvSpPr>
            <a:spLocks noGrp="1" noChangeArrowheads="1"/>
          </p:cNvSpPr>
          <p:nvPr>
            <p:ph idx="1"/>
          </p:nvPr>
        </p:nvSpPr>
        <p:spPr>
          <a:xfrm>
            <a:off x="876300" y="1752600"/>
            <a:ext cx="7810500" cy="4648200"/>
          </a:xfrm>
        </p:spPr>
        <p:txBody>
          <a:bodyPr/>
          <a:lstStyle/>
          <a:p>
            <a:pPr eaLnBrk="1" hangingPunct="1">
              <a:spcBef>
                <a:spcPct val="30000"/>
              </a:spcBef>
            </a:pPr>
            <a:r>
              <a:rPr lang="en-US" altLang="en-US" sz="2800">
                <a:cs typeface="Arial" panose="020B0604020202020204" pitchFamily="34" charset="0"/>
              </a:rPr>
              <a:t>A “qualified individual with a disability” is an individual who, with or without reasonable modifications, meets the essential eligibility requirements for the services or programs s/he seeks. </a:t>
            </a:r>
          </a:p>
          <a:p>
            <a:pPr eaLnBrk="1" hangingPunct="1">
              <a:spcBef>
                <a:spcPct val="30000"/>
              </a:spcBef>
            </a:pPr>
            <a:r>
              <a:rPr lang="en-US" altLang="en-US" sz="2800">
                <a:cs typeface="Arial" panose="020B0604020202020204" pitchFamily="34" charset="0"/>
              </a:rPr>
              <a:t>Analysis requires individualized assessment of the complainant’s qualifications and abilities.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12" y="381000"/>
            <a:ext cx="6924675" cy="762000"/>
          </a:xfrm>
        </p:spPr>
        <p:txBody>
          <a:bodyPr anchor="t"/>
          <a:lstStyle/>
          <a:p>
            <a:pPr eaLnBrk="1" hangingPunct="1"/>
            <a:r>
              <a:rPr lang="en-US" altLang="en-US" sz="4000" b="1">
                <a:cs typeface="Arial" panose="020B0604020202020204" pitchFamily="34" charset="0"/>
              </a:rPr>
              <a:t>Section 504 Concepts</a:t>
            </a:r>
          </a:p>
        </p:txBody>
      </p:sp>
      <p:sp>
        <p:nvSpPr>
          <p:cNvPr id="17412" name="Rectangle 7"/>
          <p:cNvSpPr>
            <a:spLocks noGrp="1" noChangeArrowheads="1"/>
          </p:cNvSpPr>
          <p:nvPr>
            <p:ph idx="1"/>
          </p:nvPr>
        </p:nvSpPr>
        <p:spPr>
          <a:xfrm>
            <a:off x="838200" y="1524012"/>
            <a:ext cx="7810500" cy="4511675"/>
          </a:xfrm>
        </p:spPr>
        <p:txBody>
          <a:bodyPr rtlCol="0">
            <a:noAutofit/>
          </a:bodyPr>
          <a:lstStyle/>
          <a:p>
            <a:pPr eaLnBrk="1" fontAlgn="auto" hangingPunct="1">
              <a:spcAft>
                <a:spcPts val="0"/>
              </a:spcAft>
              <a:buSzPct val="80000"/>
              <a:buNone/>
              <a:defRPr/>
            </a:pPr>
            <a:r>
              <a:rPr lang="en-US" altLang="en-US" sz="2800" b="1" dirty="0">
                <a:cs typeface="Arial" panose="020B0604020202020204" pitchFamily="34" charset="0"/>
              </a:rPr>
              <a:t>Integration of Persons with Disabilities</a:t>
            </a:r>
          </a:p>
          <a:p>
            <a:pPr lvl="1"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shall not deny a person an aid, benefit or service</a:t>
            </a:r>
          </a:p>
          <a:p>
            <a:pPr lvl="1"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shall not limit the enjoyment of any right, privilege, or opportunity</a:t>
            </a:r>
          </a:p>
          <a:p>
            <a:pPr marL="393192" lvl="1" indent="0" eaLnBrk="1" fontAlgn="auto" hangingPunct="1">
              <a:spcAft>
                <a:spcPts val="0"/>
              </a:spcAft>
              <a:buSzPct val="80000"/>
              <a:buNone/>
              <a:defRPr/>
            </a:pPr>
            <a:endParaRPr lang="en-US" altLang="en-US" sz="2800" dirty="0">
              <a:cs typeface="Arial" panose="020B0604020202020204" pitchFamily="34" charset="0"/>
            </a:endParaRPr>
          </a:p>
          <a:p>
            <a:pPr eaLnBrk="1" fontAlgn="auto" hangingPunct="1">
              <a:spcAft>
                <a:spcPts val="0"/>
              </a:spcAft>
              <a:buSzPct val="80000"/>
              <a:buNone/>
              <a:defRPr/>
            </a:pPr>
            <a:r>
              <a:rPr lang="en-US" altLang="en-US" sz="2800" b="1" dirty="0">
                <a:cs typeface="Arial" panose="020B0604020202020204" pitchFamily="34" charset="0"/>
              </a:rPr>
              <a:t>Equal and Effective Services</a:t>
            </a:r>
          </a:p>
          <a:p>
            <a:pPr lvl="1"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not required to achieve same result but..</a:t>
            </a:r>
          </a:p>
          <a:p>
            <a:pPr lvl="1"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afford opportunity to obtain same result</a:t>
            </a:r>
          </a:p>
          <a:p>
            <a:pPr eaLnBrk="1" fontAlgn="auto" hangingPunct="1">
              <a:lnSpc>
                <a:spcPct val="90000"/>
              </a:lnSpc>
              <a:spcAft>
                <a:spcPts val="0"/>
              </a:spcAft>
              <a:buNone/>
              <a:defRPr/>
            </a:pPr>
            <a:endParaRPr 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457200"/>
            <a:ext cx="6477000" cy="685800"/>
          </a:xfrm>
        </p:spPr>
        <p:txBody>
          <a:bodyPr anchor="t"/>
          <a:lstStyle/>
          <a:p>
            <a:pPr eaLnBrk="1" hangingPunct="1"/>
            <a:r>
              <a:rPr lang="en-US" altLang="en-US" sz="3600">
                <a:cs typeface="Arial" panose="020B0604020202020204" pitchFamily="34" charset="0"/>
              </a:rPr>
              <a:t>Concepts Continued</a:t>
            </a:r>
          </a:p>
        </p:txBody>
      </p:sp>
      <p:sp>
        <p:nvSpPr>
          <p:cNvPr id="19459" name="Content Placeholder 2"/>
          <p:cNvSpPr>
            <a:spLocks noGrp="1"/>
          </p:cNvSpPr>
          <p:nvPr>
            <p:ph idx="1"/>
          </p:nvPr>
        </p:nvSpPr>
        <p:spPr>
          <a:xfrm>
            <a:off x="762000" y="1524000"/>
            <a:ext cx="7810500" cy="4495800"/>
          </a:xfrm>
        </p:spPr>
        <p:txBody>
          <a:bodyPr rtlCol="0">
            <a:normAutofit/>
          </a:bodyPr>
          <a:lstStyle/>
          <a:p>
            <a:pPr marL="0" indent="0" eaLnBrk="1" fontAlgn="auto" hangingPunct="1">
              <a:spcAft>
                <a:spcPts val="0"/>
              </a:spcAft>
              <a:buSzPct val="80000"/>
              <a:buNone/>
              <a:defRPr/>
            </a:pPr>
            <a:r>
              <a:rPr lang="en-US" altLang="en-US" sz="2800" b="1" dirty="0">
                <a:cs typeface="Arial" panose="020B0604020202020204" pitchFamily="34" charset="0"/>
              </a:rPr>
              <a:t>Accommodations or Program Modifications (individuality) </a:t>
            </a:r>
          </a:p>
          <a:p>
            <a:pPr marL="914400" lvl="1" indent="-457200"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reasonable accommodations</a:t>
            </a:r>
          </a:p>
          <a:p>
            <a:pPr marL="914400" lvl="1" indent="-457200"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auxiliary aids and services</a:t>
            </a:r>
          </a:p>
          <a:p>
            <a:pPr marL="457200" lvl="1" indent="0" eaLnBrk="1" fontAlgn="auto" hangingPunct="1">
              <a:spcAft>
                <a:spcPts val="0"/>
              </a:spcAft>
              <a:buSzPct val="80000"/>
              <a:buNone/>
              <a:defRPr/>
            </a:pPr>
            <a:endParaRPr lang="en-US" altLang="en-US" sz="2800" dirty="0">
              <a:cs typeface="Arial" panose="020B0604020202020204" pitchFamily="34" charset="0"/>
            </a:endParaRPr>
          </a:p>
          <a:p>
            <a:pPr marL="0" indent="0" eaLnBrk="1" fontAlgn="auto" hangingPunct="1">
              <a:spcAft>
                <a:spcPts val="0"/>
              </a:spcAft>
              <a:buSzPct val="80000"/>
              <a:buNone/>
              <a:defRPr/>
            </a:pPr>
            <a:r>
              <a:rPr lang="en-US" altLang="en-US" sz="2800" b="1" dirty="0">
                <a:cs typeface="Arial" panose="020B0604020202020204" pitchFamily="34" charset="0"/>
              </a:rPr>
              <a:t>Program Access (i.e. physical accessibility)</a:t>
            </a:r>
          </a:p>
          <a:p>
            <a:pPr marL="914400" lvl="1" indent="-457200"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not necessarily Barrier Free</a:t>
            </a:r>
          </a:p>
          <a:p>
            <a:pPr marL="914400" lvl="1" indent="-457200"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“new” v. existing facilities</a:t>
            </a:r>
          </a:p>
          <a:p>
            <a:pPr marL="914400" lvl="1" indent="-457200" eaLnBrk="1" fontAlgn="auto" hangingPunct="1">
              <a:spcAft>
                <a:spcPts val="0"/>
              </a:spcAft>
              <a:buSzPct val="80000"/>
              <a:buFont typeface="Lucida Sans Unicode" panose="020B0602030504020204" pitchFamily="34" charset="0"/>
              <a:buChar char="‣"/>
              <a:defRPr/>
            </a:pPr>
            <a:r>
              <a:rPr lang="en-US" altLang="en-US" sz="2800" dirty="0">
                <a:cs typeface="Arial" panose="020B0604020202020204" pitchFamily="34" charset="0"/>
              </a:rPr>
              <a:t>Programs in existing facilities are </a:t>
            </a:r>
            <a:r>
              <a:rPr lang="en-US" altLang="en-US" sz="2800" i="1" dirty="0">
                <a:cs typeface="Arial" panose="020B0604020202020204" pitchFamily="34" charset="0"/>
              </a:rPr>
              <a:t>viewed in their entirety</a:t>
            </a:r>
          </a:p>
          <a:p>
            <a:pPr eaLnBrk="1" fontAlgn="auto" hangingPunct="1">
              <a:spcAft>
                <a:spcPts val="0"/>
              </a:spcAft>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350" y="457212"/>
            <a:ext cx="6400800" cy="727075"/>
          </a:xfrm>
        </p:spPr>
        <p:txBody>
          <a:bodyPr anchor="t"/>
          <a:lstStyle/>
          <a:p>
            <a:pPr eaLnBrk="1" hangingPunct="1"/>
            <a:r>
              <a:rPr lang="en-US" altLang="en-US" sz="4000" b="1">
                <a:cs typeface="Arial" panose="020B0604020202020204" pitchFamily="34" charset="0"/>
              </a:rPr>
              <a:t>Types of Discrimination</a:t>
            </a:r>
          </a:p>
        </p:txBody>
      </p:sp>
      <p:sp>
        <p:nvSpPr>
          <p:cNvPr id="8195" name="Content Placeholder 2"/>
          <p:cNvSpPr>
            <a:spLocks noGrp="1"/>
          </p:cNvSpPr>
          <p:nvPr>
            <p:ph idx="1"/>
          </p:nvPr>
        </p:nvSpPr>
        <p:spPr>
          <a:xfrm>
            <a:off x="385763" y="1752612"/>
            <a:ext cx="7810500" cy="4449763"/>
          </a:xfrm>
        </p:spPr>
        <p:txBody>
          <a:bodyPr rtlCol="0">
            <a:normAutofit/>
          </a:bodyPr>
          <a:lstStyle/>
          <a:p>
            <a:pPr marL="865188" lvl="1" eaLnBrk="1" fontAlgn="auto" hangingPunct="1">
              <a:spcAft>
                <a:spcPts val="0"/>
              </a:spcAft>
              <a:buSzPct val="80000"/>
              <a:buNone/>
              <a:defRPr/>
            </a:pPr>
            <a:r>
              <a:rPr lang="en-US" altLang="en-US" sz="2700" b="1" dirty="0">
                <a:cs typeface="Arial" panose="020B0604020202020204" pitchFamily="34" charset="0"/>
              </a:rPr>
              <a:t>Disparate treatment (intentional)</a:t>
            </a:r>
          </a:p>
          <a:p>
            <a:pPr marL="1208088" lvl="2" eaLnBrk="1" fontAlgn="auto" hangingPunct="1">
              <a:spcBef>
                <a:spcPct val="0"/>
              </a:spcBef>
              <a:spcAft>
                <a:spcPts val="0"/>
              </a:spcAft>
              <a:buClr>
                <a:schemeClr val="accent1"/>
              </a:buClr>
              <a:buSzPct val="80000"/>
              <a:defRPr/>
            </a:pPr>
            <a:r>
              <a:rPr lang="en-US" altLang="en-US" sz="2700" dirty="0">
                <a:cs typeface="Arial" panose="020B0604020202020204" pitchFamily="34" charset="0"/>
              </a:rPr>
              <a:t>Intentional discrimination because of race, color, national origin, or disability. </a:t>
            </a:r>
          </a:p>
          <a:p>
            <a:pPr marL="979488" lvl="2" indent="0" eaLnBrk="1" fontAlgn="auto" hangingPunct="1">
              <a:spcBef>
                <a:spcPct val="0"/>
              </a:spcBef>
              <a:spcAft>
                <a:spcPts val="0"/>
              </a:spcAft>
              <a:buClr>
                <a:schemeClr val="accent1"/>
              </a:buClr>
              <a:buSzPct val="80000"/>
              <a:buNone/>
              <a:defRPr/>
            </a:pPr>
            <a:endParaRPr lang="en-US" altLang="en-US" sz="2700" dirty="0">
              <a:cs typeface="Arial" panose="020B0604020202020204" pitchFamily="34" charset="0"/>
            </a:endParaRPr>
          </a:p>
          <a:p>
            <a:pPr marL="865188" lvl="1" eaLnBrk="1" fontAlgn="auto" hangingPunct="1">
              <a:spcAft>
                <a:spcPts val="0"/>
              </a:spcAft>
              <a:buSzPct val="80000"/>
              <a:buNone/>
              <a:defRPr/>
            </a:pPr>
            <a:r>
              <a:rPr lang="en-US" altLang="en-US" sz="2700" b="1" dirty="0">
                <a:cs typeface="Arial" panose="020B0604020202020204" pitchFamily="34" charset="0"/>
              </a:rPr>
              <a:t>Disparate impact (unintentional)</a:t>
            </a:r>
          </a:p>
          <a:p>
            <a:pPr marL="1208088" lvl="2" eaLnBrk="1" fontAlgn="auto" hangingPunct="1">
              <a:spcAft>
                <a:spcPts val="0"/>
              </a:spcAft>
              <a:buClr>
                <a:schemeClr val="accent1"/>
              </a:buClr>
              <a:buSzPct val="80000"/>
              <a:defRPr/>
            </a:pPr>
            <a:r>
              <a:rPr lang="en-US" altLang="en-US" sz="2700" dirty="0">
                <a:cs typeface="Arial" panose="020B0604020202020204" pitchFamily="34" charset="0"/>
              </a:rPr>
              <a:t>Facially neutral policy or procedure that has the effect of discriminating against individuals of particular race, color, national origin or disability.</a:t>
            </a:r>
          </a:p>
          <a:p>
            <a:pPr eaLnBrk="1" fontAlgn="auto" hangingPunct="1">
              <a:spcAft>
                <a:spcPts val="0"/>
              </a:spcAft>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23825" y="381000"/>
            <a:ext cx="8586787" cy="762000"/>
          </a:xfrm>
        </p:spPr>
        <p:txBody>
          <a:bodyPr anchor="t"/>
          <a:lstStyle/>
          <a:p>
            <a:pPr eaLnBrk="1" hangingPunct="1"/>
            <a:r>
              <a:rPr lang="en-US" altLang="en-US" sz="3600" dirty="0">
                <a:cs typeface="Arial" panose="020B0604020202020204" pitchFamily="34" charset="0"/>
              </a:rPr>
              <a:t>Conduct Prohibited by FFA Recipients</a:t>
            </a:r>
            <a:endParaRPr lang="en-US" altLang="en-US" sz="3600" b="1" dirty="0">
              <a:cs typeface="Arial" panose="020B0604020202020204" pitchFamily="34" charset="0"/>
            </a:endParaRPr>
          </a:p>
        </p:txBody>
      </p:sp>
      <p:sp>
        <p:nvSpPr>
          <p:cNvPr id="9220" name="Rectangle 5"/>
          <p:cNvSpPr>
            <a:spLocks noGrp="1" noChangeArrowheads="1"/>
          </p:cNvSpPr>
          <p:nvPr>
            <p:ph idx="1"/>
          </p:nvPr>
        </p:nvSpPr>
        <p:spPr>
          <a:xfrm>
            <a:off x="876300" y="1752600"/>
            <a:ext cx="7848600" cy="4419600"/>
          </a:xfrm>
        </p:spPr>
        <p:txBody>
          <a:bodyPr rtlCol="0">
            <a:normAutofit fontScale="92500" lnSpcReduction="20000"/>
          </a:bodyPr>
          <a:lstStyle/>
          <a:p>
            <a:pPr eaLnBrk="1" fontAlgn="auto" hangingPunct="1">
              <a:spcAft>
                <a:spcPts val="0"/>
              </a:spcAft>
              <a:buNone/>
              <a:defRPr/>
            </a:pPr>
            <a:r>
              <a:rPr lang="en-US" altLang="en-US" sz="2800" dirty="0">
                <a:cs typeface="Arial" panose="020B0604020202020204" pitchFamily="34" charset="0"/>
              </a:rPr>
              <a:t>Recipients shall not:</a:t>
            </a:r>
          </a:p>
          <a:p>
            <a:pPr marL="347472" lvl="1" eaLnBrk="1" fontAlgn="auto" hangingPunct="1">
              <a:lnSpc>
                <a:spcPct val="90000"/>
              </a:lnSpc>
              <a:spcBef>
                <a:spcPts val="400"/>
              </a:spcBef>
              <a:spcAft>
                <a:spcPts val="0"/>
              </a:spcAft>
              <a:buFont typeface="Lucida Sans Unicode" panose="020B0602030504020204" pitchFamily="34" charset="0"/>
              <a:buChar char="‣"/>
              <a:defRPr/>
            </a:pPr>
            <a:r>
              <a:rPr lang="en-US" sz="2800" dirty="0">
                <a:cs typeface="Arial" panose="020B0604020202020204" pitchFamily="34" charset="0"/>
              </a:rPr>
              <a:t>Deny an individual a service, aid, or other benefit.</a:t>
            </a:r>
          </a:p>
          <a:p>
            <a:pPr marL="347472" lvl="1" eaLnBrk="1" fontAlgn="auto" hangingPunct="1">
              <a:lnSpc>
                <a:spcPct val="90000"/>
              </a:lnSpc>
              <a:spcBef>
                <a:spcPts val="400"/>
              </a:spcBef>
              <a:spcAft>
                <a:spcPts val="0"/>
              </a:spcAft>
              <a:buFont typeface="Lucida Sans Unicode" panose="020B0602030504020204" pitchFamily="34" charset="0"/>
              <a:buChar char="‣"/>
              <a:defRPr/>
            </a:pPr>
            <a:r>
              <a:rPr lang="en-US" sz="2800" dirty="0">
                <a:cs typeface="Arial" panose="020B0604020202020204" pitchFamily="34" charset="0"/>
              </a:rPr>
              <a:t>Provide a benefit, etc. which is different or provided in a different manner.</a:t>
            </a:r>
          </a:p>
          <a:p>
            <a:pPr marL="347472" lvl="1" eaLnBrk="1" fontAlgn="auto" hangingPunct="1">
              <a:lnSpc>
                <a:spcPct val="90000"/>
              </a:lnSpc>
              <a:spcBef>
                <a:spcPts val="400"/>
              </a:spcBef>
              <a:spcAft>
                <a:spcPts val="0"/>
              </a:spcAft>
              <a:buFont typeface="Lucida Sans Unicode" panose="020B0602030504020204" pitchFamily="34" charset="0"/>
              <a:buChar char="‣"/>
              <a:defRPr/>
            </a:pPr>
            <a:r>
              <a:rPr lang="en-US" sz="2800" dirty="0">
                <a:cs typeface="Arial" panose="020B0604020202020204" pitchFamily="34" charset="0"/>
              </a:rPr>
              <a:t>Subject an individual to segregation or separate treatment.</a:t>
            </a:r>
          </a:p>
          <a:p>
            <a:pPr marL="347472" lvl="1" eaLnBrk="1" fontAlgn="auto" hangingPunct="1">
              <a:spcBef>
                <a:spcPts val="400"/>
              </a:spcBef>
              <a:spcAft>
                <a:spcPts val="0"/>
              </a:spcAft>
              <a:buFont typeface="Lucida Sans Unicode" panose="020B0602030504020204" pitchFamily="34" charset="0"/>
              <a:buChar char="‣"/>
              <a:defRPr/>
            </a:pPr>
            <a:r>
              <a:rPr lang="en-US" sz="2800" dirty="0">
                <a:cs typeface="Arial" panose="020B0604020202020204" pitchFamily="34" charset="0"/>
              </a:rPr>
              <a:t>Restrict an individual in the enjoyment of benefits, privileges, etc.</a:t>
            </a:r>
          </a:p>
          <a:p>
            <a:pPr marL="347472" lvl="1" eaLnBrk="1" fontAlgn="auto" hangingPunct="1">
              <a:spcBef>
                <a:spcPts val="400"/>
              </a:spcBef>
              <a:spcAft>
                <a:spcPts val="0"/>
              </a:spcAft>
              <a:buFont typeface="Lucida Sans Unicode" panose="020B0602030504020204" pitchFamily="34" charset="0"/>
              <a:buChar char="‣"/>
              <a:defRPr/>
            </a:pPr>
            <a:r>
              <a:rPr lang="en-US" sz="2800" dirty="0">
                <a:cs typeface="Arial" panose="020B0604020202020204" pitchFamily="34" charset="0"/>
              </a:rPr>
              <a:t>Treat an individual differently in determining eligibility.</a:t>
            </a:r>
          </a:p>
          <a:p>
            <a:pPr marL="347472" lvl="1" eaLnBrk="1" fontAlgn="auto" hangingPunct="1">
              <a:spcBef>
                <a:spcPts val="400"/>
              </a:spcBef>
              <a:spcAft>
                <a:spcPts val="0"/>
              </a:spcAft>
              <a:buFont typeface="Lucida Sans Unicode" panose="020B0602030504020204" pitchFamily="34" charset="0"/>
              <a:buChar char="‣"/>
              <a:defRPr/>
            </a:pPr>
            <a:r>
              <a:rPr lang="en-US" sz="2800" dirty="0">
                <a:cs typeface="Arial" panose="020B0604020202020204" pitchFamily="34" charset="0"/>
              </a:rPr>
              <a:t>Deny a person opportunity to participate on planning board.</a:t>
            </a:r>
          </a:p>
          <a:p>
            <a:pPr lvl="1" eaLnBrk="1" fontAlgn="auto" hangingPunct="1">
              <a:lnSpc>
                <a:spcPct val="90000"/>
              </a:lnSpc>
              <a:spcAft>
                <a:spcPts val="0"/>
              </a:spcAft>
              <a:defRPr/>
            </a:pPr>
            <a:endParaRPr lang="en-US" altLang="en-US" sz="24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0" y="381000"/>
            <a:ext cx="7391400" cy="685800"/>
          </a:xfrm>
        </p:spPr>
        <p:txBody>
          <a:bodyPr anchor="t"/>
          <a:lstStyle/>
          <a:p>
            <a:pPr eaLnBrk="1" hangingPunct="1"/>
            <a:r>
              <a:rPr lang="en-US" altLang="en-US" sz="3600" b="1">
                <a:cs typeface="Arial" panose="020B0604020202020204" pitchFamily="34" charset="0"/>
              </a:rPr>
              <a:t>Prohibition </a:t>
            </a:r>
            <a:r>
              <a:rPr lang="en-US" altLang="en-US" sz="3600">
                <a:cs typeface="Arial" panose="020B0604020202020204" pitchFamily="34" charset="0"/>
              </a:rPr>
              <a:t>Against </a:t>
            </a:r>
            <a:r>
              <a:rPr lang="en-US" altLang="en-US" sz="3600" b="1">
                <a:cs typeface="Arial" panose="020B0604020202020204" pitchFamily="34" charset="0"/>
              </a:rPr>
              <a:t>Retaliation </a:t>
            </a:r>
          </a:p>
        </p:txBody>
      </p:sp>
      <p:sp>
        <p:nvSpPr>
          <p:cNvPr id="60419" name="Rectangle 5"/>
          <p:cNvSpPr>
            <a:spLocks noGrp="1" noChangeArrowheads="1"/>
          </p:cNvSpPr>
          <p:nvPr>
            <p:ph idx="1"/>
          </p:nvPr>
        </p:nvSpPr>
        <p:spPr>
          <a:xfrm>
            <a:off x="876300" y="1676400"/>
            <a:ext cx="7810500" cy="4495800"/>
          </a:xfrm>
        </p:spPr>
        <p:txBody>
          <a:bodyPr/>
          <a:lstStyle/>
          <a:p>
            <a:pPr marL="109538" indent="0" eaLnBrk="1" hangingPunct="1">
              <a:lnSpc>
                <a:spcPct val="80000"/>
              </a:lnSpc>
              <a:spcBef>
                <a:spcPct val="0"/>
              </a:spcBef>
              <a:buNone/>
            </a:pPr>
            <a:r>
              <a:rPr lang="en-US" altLang="en-US" sz="2800">
                <a:cs typeface="Arial" panose="020B0604020202020204" pitchFamily="34" charset="0"/>
              </a:rPr>
              <a:t>A covered entity shall not “intimidate, threaten, coerce, or discriminate against any individual for the purpose of interfering with any right or privilege secured by [the law] or because he has made a complaint, testified, assisted or participated” in an OCR investigation, review or proceeding. </a:t>
            </a:r>
          </a:p>
          <a:p>
            <a:pPr marL="109538" indent="0" eaLnBrk="1" hangingPunct="1">
              <a:lnSpc>
                <a:spcPct val="80000"/>
              </a:lnSpc>
              <a:spcBef>
                <a:spcPct val="0"/>
              </a:spcBef>
              <a:buNone/>
            </a:pPr>
            <a:endParaRPr lang="en-US" altLang="en-US" sz="280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Sec. 1557 of the Patient Protection and Affordable Care Act (Section 1557)</a:t>
            </a:r>
          </a:p>
        </p:txBody>
      </p:sp>
      <p:sp>
        <p:nvSpPr>
          <p:cNvPr id="62467" name="Content Placeholder 2"/>
          <p:cNvSpPr>
            <a:spLocks noGrp="1"/>
          </p:cNvSpPr>
          <p:nvPr>
            <p:ph idx="1"/>
          </p:nvPr>
        </p:nvSpPr>
        <p:spPr>
          <a:xfrm>
            <a:off x="628650" y="1825637"/>
            <a:ext cx="7886700" cy="3884613"/>
          </a:xfrm>
        </p:spPr>
        <p:txBody>
          <a:bodyPr/>
          <a:lstStyle/>
          <a:p>
            <a:pPr>
              <a:spcBef>
                <a:spcPct val="0"/>
              </a:spcBef>
            </a:pPr>
            <a:r>
              <a:rPr lang="en-US" altLang="en-US" sz="2400" b="1"/>
              <a:t>Section 1557 </a:t>
            </a:r>
            <a:r>
              <a:rPr lang="en-US" altLang="en-US" sz="2400"/>
              <a:t>provides that an individual shall not be excluded from participation in, be denied the benefits of, or be subjected to discrimination on the grounds prohibited under:</a:t>
            </a:r>
          </a:p>
          <a:p>
            <a:pPr lvl="1">
              <a:spcBef>
                <a:spcPct val="0"/>
              </a:spcBef>
            </a:pPr>
            <a:r>
              <a:rPr lang="en-US" altLang="en-US" sz="2400"/>
              <a:t> Title VI of the Civil Rights Act of 1964, (race, color, national origin);</a:t>
            </a:r>
          </a:p>
          <a:p>
            <a:pPr lvl="1">
              <a:spcBef>
                <a:spcPct val="0"/>
              </a:spcBef>
            </a:pPr>
            <a:r>
              <a:rPr lang="en-US" altLang="en-US" sz="2400"/>
              <a:t>Title IX of the Education Amendments of 1972 (sex);</a:t>
            </a:r>
          </a:p>
          <a:p>
            <a:pPr lvl="1">
              <a:spcBef>
                <a:spcPct val="0"/>
              </a:spcBef>
            </a:pPr>
            <a:r>
              <a:rPr lang="en-US" altLang="en-US" sz="2400"/>
              <a:t>Age Discrimination Act of 1975 (age); and</a:t>
            </a:r>
          </a:p>
          <a:p>
            <a:pPr lvl="1">
              <a:spcBef>
                <a:spcPct val="0"/>
              </a:spcBef>
            </a:pPr>
            <a:r>
              <a:rPr lang="en-US" altLang="en-US" sz="2400" b="1"/>
              <a:t>Section 504 of the Rehabilitation Act of 1973 (disability)</a:t>
            </a:r>
            <a:r>
              <a:rPr lang="en-US" altLang="en-US" sz="240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28600" y="365125"/>
            <a:ext cx="8610600" cy="782638"/>
          </a:xfrm>
        </p:spPr>
        <p:txBody>
          <a:bodyPr/>
          <a:lstStyle/>
          <a:p>
            <a:r>
              <a:rPr lang="en-US" altLang="en-US" dirty="0"/>
              <a:t>Sec. 1557 of the Patient Protection and Affordable Care Act </a:t>
            </a:r>
          </a:p>
        </p:txBody>
      </p:sp>
      <p:sp>
        <p:nvSpPr>
          <p:cNvPr id="63491" name="Content Placeholder 2"/>
          <p:cNvSpPr>
            <a:spLocks noGrp="1"/>
          </p:cNvSpPr>
          <p:nvPr>
            <p:ph idx="1"/>
          </p:nvPr>
        </p:nvSpPr>
        <p:spPr>
          <a:xfrm>
            <a:off x="628650" y="1825637"/>
            <a:ext cx="7886700" cy="3884613"/>
          </a:xfrm>
        </p:spPr>
        <p:txBody>
          <a:bodyPr/>
          <a:lstStyle/>
          <a:p>
            <a:pPr>
              <a:spcBef>
                <a:spcPct val="0"/>
              </a:spcBef>
            </a:pPr>
            <a:r>
              <a:rPr lang="en-US" altLang="en-US" sz="2800" dirty="0"/>
              <a:t>OCR has enforcement authority with respect to health programs and activities that receive Federal financial assistance from the Department of Health and Human Services (HHS) or any program or activity administered by HHS under Title I of the Affordable Care Act or </a:t>
            </a:r>
            <a:r>
              <a:rPr lang="en-US" altLang="en-US" sz="2800"/>
              <a:t>its amendments or </a:t>
            </a:r>
            <a:r>
              <a:rPr lang="en-US" altLang="en-US" sz="2800" dirty="0"/>
              <a:t>any entity established under Title I of the Affordable Care Act or its amendments.</a:t>
            </a:r>
          </a:p>
          <a:p>
            <a:pPr>
              <a:spcBef>
                <a:spcPct val="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Section 1557 Regulations</a:t>
            </a:r>
          </a:p>
        </p:txBody>
      </p:sp>
      <p:sp>
        <p:nvSpPr>
          <p:cNvPr id="3" name="Content Placeholder 2"/>
          <p:cNvSpPr>
            <a:spLocks noGrp="1"/>
          </p:cNvSpPr>
          <p:nvPr>
            <p:ph idx="1"/>
          </p:nvPr>
        </p:nvSpPr>
        <p:spPr>
          <a:xfrm>
            <a:off x="628650" y="1825637"/>
            <a:ext cx="7886700" cy="3884613"/>
          </a:xfrm>
        </p:spPr>
        <p:txBody>
          <a:bodyPr/>
          <a:lstStyle/>
          <a:p>
            <a:pPr>
              <a:defRPr/>
            </a:pPr>
            <a:r>
              <a:rPr lang="en-US" sz="2400" dirty="0"/>
              <a:t>Section 1557 Regulations incorporate ADA Title II Regulations and Standards:</a:t>
            </a:r>
          </a:p>
          <a:p>
            <a:pPr marL="0" indent="0">
              <a:buNone/>
              <a:defRPr/>
            </a:pPr>
            <a:endParaRPr lang="en-US" sz="2400" dirty="0"/>
          </a:p>
          <a:p>
            <a:pPr lvl="1">
              <a:defRPr/>
            </a:pPr>
            <a:r>
              <a:rPr lang="en-US" sz="2400" dirty="0"/>
              <a:t>45 C.F.R. § 92.102 refers to 28 C.F.R. § 35.160-35.164 (Effective Communication)</a:t>
            </a:r>
          </a:p>
          <a:p>
            <a:pPr lvl="1">
              <a:defRPr/>
            </a:pPr>
            <a:r>
              <a:rPr lang="en-US" sz="2400" dirty="0"/>
              <a:t>45 C.F.R. § 92.103 refers to 2010 Standards of the ADA (Accessibility Standards for Buildings and Facilities)</a:t>
            </a:r>
          </a:p>
          <a:p>
            <a:pPr lvl="1">
              <a:defRPr/>
            </a:pPr>
            <a:r>
              <a:rPr lang="en-US" sz="2400" dirty="0"/>
              <a:t>45 C.F.R. § 92.105 refers to 28 C.F.R. § 35.130(b)(7) (Definition of Reasonable Modification)</a:t>
            </a:r>
          </a:p>
          <a:p>
            <a:pPr marL="342900" lvl="1" indent="0">
              <a:buNone/>
              <a:defRPr/>
            </a:pPr>
            <a:endParaRPr lang="en-US" sz="2400" dirty="0"/>
          </a:p>
          <a:p>
            <a:pPr marL="342900" lvl="1" indent="0">
              <a:buNone/>
              <a:defRPr/>
            </a:pPr>
            <a:endParaRPr lang="en-US" dirty="0"/>
          </a:p>
          <a:p>
            <a:pPr lvl="1">
              <a:defRPr/>
            </a:pPr>
            <a:endParaRPr lang="en-US" dirty="0"/>
          </a:p>
          <a:p>
            <a:pPr marL="342900" lvl="1" indent="0">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76200"/>
            <a:ext cx="8991600" cy="1143000"/>
          </a:xfrm>
        </p:spPr>
        <p:txBody>
          <a:bodyPr anchor="t"/>
          <a:lstStyle/>
          <a:p>
            <a:pPr eaLnBrk="1" hangingPunct="1">
              <a:lnSpc>
                <a:spcPct val="80000"/>
              </a:lnSpc>
            </a:pPr>
            <a:r>
              <a:rPr lang="en-US" altLang="en-US" sz="4000" dirty="0">
                <a:cs typeface="Arial" panose="020B0604020202020204" pitchFamily="34" charset="0"/>
              </a:rPr>
              <a:t>What Is the U.S. Department</a:t>
            </a:r>
            <a:br>
              <a:rPr lang="en-US" altLang="en-US" sz="4000" dirty="0">
                <a:cs typeface="Arial" panose="020B0604020202020204" pitchFamily="34" charset="0"/>
              </a:rPr>
            </a:br>
            <a:r>
              <a:rPr lang="en-US" altLang="en-US" sz="4000" dirty="0">
                <a:cs typeface="Arial" panose="020B0604020202020204" pitchFamily="34" charset="0"/>
              </a:rPr>
              <a:t>of Health &amp; Human Services (HHS)? </a:t>
            </a:r>
          </a:p>
        </p:txBody>
      </p:sp>
      <p:sp>
        <p:nvSpPr>
          <p:cNvPr id="20483" name="Rectangle 3"/>
          <p:cNvSpPr>
            <a:spLocks noGrp="1" noChangeArrowheads="1"/>
          </p:cNvSpPr>
          <p:nvPr>
            <p:ph idx="1"/>
          </p:nvPr>
        </p:nvSpPr>
        <p:spPr>
          <a:xfrm>
            <a:off x="742950" y="1676400"/>
            <a:ext cx="7810500" cy="4878388"/>
          </a:xfrm>
        </p:spPr>
        <p:txBody>
          <a:bodyPr/>
          <a:lstStyle/>
          <a:p>
            <a:pPr marL="346075" eaLnBrk="1" hangingPunct="1">
              <a:lnSpc>
                <a:spcPct val="125000"/>
              </a:lnSpc>
              <a:spcBef>
                <a:spcPct val="0"/>
              </a:spcBef>
            </a:pPr>
            <a:r>
              <a:rPr lang="en-US" altLang="en-US" sz="2800" dirty="0">
                <a:cs typeface="Arial" panose="020B0604020202020204" pitchFamily="34" charset="0"/>
              </a:rPr>
              <a:t>Formerly a part of the U.S. Department of Health, Education and Welfare (HEW).</a:t>
            </a:r>
          </a:p>
          <a:p>
            <a:pPr marL="346075" eaLnBrk="1" hangingPunct="1">
              <a:lnSpc>
                <a:spcPct val="125000"/>
              </a:lnSpc>
              <a:spcBef>
                <a:spcPct val="0"/>
              </a:spcBef>
            </a:pPr>
            <a:r>
              <a:rPr lang="en-US" altLang="en-US" sz="2800" dirty="0">
                <a:cs typeface="Arial" panose="020B0604020202020204" pitchFamily="34" charset="0"/>
              </a:rPr>
              <a:t>Health &amp; Human Services created in 1980.</a:t>
            </a:r>
          </a:p>
          <a:p>
            <a:pPr marL="346075" eaLnBrk="1" hangingPunct="1">
              <a:lnSpc>
                <a:spcPct val="125000"/>
              </a:lnSpc>
              <a:spcBef>
                <a:spcPct val="0"/>
              </a:spcBef>
            </a:pPr>
            <a:r>
              <a:rPr lang="en-US" altLang="en-US" sz="2800" dirty="0">
                <a:cs typeface="Arial" panose="020B0604020202020204" pitchFamily="34" charset="0"/>
              </a:rPr>
              <a:t>HHS includes numerous sub-agencies such as:  CMS, FDA, NIH, CDC, and IHS.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8738" y="511175"/>
            <a:ext cx="9067800" cy="685800"/>
          </a:xfrm>
        </p:spPr>
        <p:txBody>
          <a:bodyPr rtlCol="0" anchor="t">
            <a:noAutofit/>
          </a:bodyPr>
          <a:lstStyle/>
          <a:p>
            <a:pPr eaLnBrk="1" fontAlgn="auto" hangingPunct="1">
              <a:spcAft>
                <a:spcPts val="0"/>
              </a:spcAft>
              <a:defRPr/>
            </a:pPr>
            <a:r>
              <a:rPr lang="en-US" altLang="en-US" sz="3600" dirty="0">
                <a:effectLst>
                  <a:outerShdw blurRad="38100" dist="38100" dir="2700000" algn="tl">
                    <a:srgbClr val="000000">
                      <a:alpha val="43137"/>
                    </a:srgbClr>
                  </a:outerShdw>
                </a:effectLst>
                <a:cs typeface="Arial" panose="020B0604020202020204" pitchFamily="34" charset="0"/>
              </a:rPr>
              <a:t>The Americans with Disabilities Act (ADA)</a:t>
            </a:r>
          </a:p>
        </p:txBody>
      </p:sp>
      <p:sp>
        <p:nvSpPr>
          <p:cNvPr id="20483" name="Content Placeholder 2"/>
          <p:cNvSpPr>
            <a:spLocks noGrp="1"/>
          </p:cNvSpPr>
          <p:nvPr>
            <p:ph idx="1"/>
          </p:nvPr>
        </p:nvSpPr>
        <p:spPr>
          <a:xfrm>
            <a:off x="876300" y="1676400"/>
            <a:ext cx="7810500" cy="4495800"/>
          </a:xfrm>
        </p:spPr>
        <p:txBody>
          <a:bodyPr rtlCol="0">
            <a:normAutofit/>
          </a:bodyPr>
          <a:lstStyle/>
          <a:p>
            <a:pPr eaLnBrk="1" fontAlgn="auto" hangingPunct="1">
              <a:spcAft>
                <a:spcPts val="0"/>
              </a:spcAft>
              <a:defRPr/>
            </a:pPr>
            <a:r>
              <a:rPr lang="en-US" altLang="en-US" sz="2800" dirty="0">
                <a:cs typeface="Arial" panose="020B0604020202020204" pitchFamily="34" charset="0"/>
              </a:rPr>
              <a:t>Passed in 1990</a:t>
            </a:r>
          </a:p>
          <a:p>
            <a:pPr eaLnBrk="1" fontAlgn="auto" hangingPunct="1">
              <a:spcAft>
                <a:spcPts val="0"/>
              </a:spcAft>
              <a:defRPr/>
            </a:pPr>
            <a:r>
              <a:rPr lang="en-US" altLang="en-US" sz="2800" dirty="0">
                <a:cs typeface="Arial" panose="020B0604020202020204" pitchFamily="34" charset="0"/>
              </a:rPr>
              <a:t>Comprehensive law which applies Section 504 prohibitions to the private sector as well as state and local governments</a:t>
            </a:r>
          </a:p>
          <a:p>
            <a:pPr eaLnBrk="1" fontAlgn="auto" hangingPunct="1">
              <a:spcAft>
                <a:spcPts val="0"/>
              </a:spcAft>
              <a:defRPr/>
            </a:pPr>
            <a:r>
              <a:rPr lang="en-US" altLang="en-US" sz="2800" dirty="0">
                <a:cs typeface="Arial" panose="020B0604020202020204" pitchFamily="34" charset="0"/>
              </a:rPr>
              <a:t>Contains 5 titles and is enforced by a variety of federal agencies</a:t>
            </a:r>
          </a:p>
          <a:p>
            <a:pPr marL="109728" indent="0" eaLnBrk="1" fontAlgn="auto" hangingPunct="1">
              <a:spcAft>
                <a:spcPts val="0"/>
              </a:spcAft>
              <a:buNone/>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533400"/>
            <a:ext cx="6477000" cy="685800"/>
          </a:xfrm>
        </p:spPr>
        <p:txBody>
          <a:bodyPr anchor="t"/>
          <a:lstStyle/>
          <a:p>
            <a:pPr eaLnBrk="1" hangingPunct="1"/>
            <a:r>
              <a:rPr lang="en-US" altLang="en-US" sz="3600" b="1">
                <a:cs typeface="Arial" panose="020B0604020202020204" pitchFamily="34" charset="0"/>
              </a:rPr>
              <a:t>Title II of the ADA</a:t>
            </a:r>
          </a:p>
        </p:txBody>
      </p:sp>
      <p:sp>
        <p:nvSpPr>
          <p:cNvPr id="67587" name="Content Placeholder 2"/>
          <p:cNvSpPr>
            <a:spLocks noGrp="1"/>
          </p:cNvSpPr>
          <p:nvPr>
            <p:ph idx="1"/>
          </p:nvPr>
        </p:nvSpPr>
        <p:spPr>
          <a:xfrm>
            <a:off x="876300" y="1524000"/>
            <a:ext cx="7810500" cy="3886200"/>
          </a:xfrm>
        </p:spPr>
        <p:txBody>
          <a:bodyPr/>
          <a:lstStyle/>
          <a:p>
            <a:pPr eaLnBrk="1" hangingPunct="1">
              <a:spcBef>
                <a:spcPct val="0"/>
              </a:spcBef>
            </a:pPr>
            <a:r>
              <a:rPr lang="en-US" altLang="en-US" sz="2800">
                <a:cs typeface="Arial" panose="020B0604020202020204" pitchFamily="34" charset="0"/>
              </a:rPr>
              <a:t>HHS enforces </a:t>
            </a:r>
            <a:r>
              <a:rPr lang="en-US" altLang="en-US" sz="2800" u="sng">
                <a:cs typeface="Arial" panose="020B0604020202020204" pitchFamily="34" charset="0"/>
              </a:rPr>
              <a:t>Title II </a:t>
            </a:r>
            <a:r>
              <a:rPr lang="en-US" altLang="en-US" sz="2800">
                <a:cs typeface="Arial" panose="020B0604020202020204" pitchFamily="34" charset="0"/>
              </a:rPr>
              <a:t>as it applies to state and local government programs related to the provision of health care and social services.</a:t>
            </a:r>
          </a:p>
          <a:p>
            <a:pPr eaLnBrk="1" hangingPunct="1">
              <a:spcBef>
                <a:spcPct val="0"/>
              </a:spcBef>
            </a:pPr>
            <a:r>
              <a:rPr lang="en-US" altLang="en-US" sz="2800">
                <a:cs typeface="Arial" panose="020B0604020202020204" pitchFamily="34" charset="0"/>
              </a:rPr>
              <a:t>Employs the same concepts as used in Section 504: integration, equal and effective, accommodation, program accessibility</a:t>
            </a:r>
          </a:p>
          <a:p>
            <a:pPr eaLnBrk="1" hangingPunct="1">
              <a:spcBef>
                <a:spcPct val="0"/>
              </a:spcBef>
            </a:pPr>
            <a:r>
              <a:rPr lang="en-US" altLang="en-US" sz="2800">
                <a:cs typeface="Arial" panose="020B0604020202020204" pitchFamily="34" charset="0"/>
              </a:rPr>
              <a:t>FFA </a:t>
            </a:r>
            <a:r>
              <a:rPr lang="en-US" altLang="en-US" sz="2800" u="sng">
                <a:cs typeface="Arial" panose="020B0604020202020204" pitchFamily="34" charset="0"/>
              </a:rPr>
              <a:t>does not </a:t>
            </a:r>
            <a:r>
              <a:rPr lang="en-US" altLang="en-US" sz="2800">
                <a:cs typeface="Arial" panose="020B0604020202020204" pitchFamily="34" charset="0"/>
              </a:rPr>
              <a:t>have to be established to assert ADA, Title II jurisdiction</a:t>
            </a:r>
          </a:p>
          <a:p>
            <a:pPr eaLnBrk="1" hangingPunct="1">
              <a:spcBef>
                <a:spcPct val="0"/>
              </a:spcBef>
            </a:pPr>
            <a:endParaRPr lang="en-US" altLang="en-US" sz="280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8"/>
          <p:cNvSpPr>
            <a:spLocks noGrp="1" noChangeArrowheads="1"/>
          </p:cNvSpPr>
          <p:nvPr>
            <p:ph type="title"/>
          </p:nvPr>
        </p:nvSpPr>
        <p:spPr>
          <a:xfrm>
            <a:off x="0" y="533400"/>
            <a:ext cx="8839200" cy="685800"/>
          </a:xfrm>
        </p:spPr>
        <p:txBody>
          <a:bodyPr anchor="t"/>
          <a:lstStyle/>
          <a:p>
            <a:pPr eaLnBrk="1" hangingPunct="1"/>
            <a:r>
              <a:rPr lang="en-US" altLang="en-US" sz="4000" b="1">
                <a:cs typeface="Arial" panose="020B0604020202020204" pitchFamily="34" charset="0"/>
              </a:rPr>
              <a:t>ADA Amendments Act of 2008</a:t>
            </a:r>
          </a:p>
        </p:txBody>
      </p:sp>
      <p:sp>
        <p:nvSpPr>
          <p:cNvPr id="40964" name="Rectangle 1029"/>
          <p:cNvSpPr>
            <a:spLocks noGrp="1" noChangeArrowheads="1"/>
          </p:cNvSpPr>
          <p:nvPr>
            <p:ph idx="1"/>
          </p:nvPr>
        </p:nvSpPr>
        <p:spPr>
          <a:xfrm>
            <a:off x="876300" y="1752600"/>
            <a:ext cx="7810500" cy="4419600"/>
          </a:xfrm>
        </p:spPr>
        <p:txBody>
          <a:bodyPr rtlCol="0">
            <a:normAutofit/>
          </a:bodyPr>
          <a:lstStyle/>
          <a:p>
            <a:pPr eaLnBrk="1" fontAlgn="auto" hangingPunct="1">
              <a:lnSpc>
                <a:spcPct val="80000"/>
              </a:lnSpc>
              <a:spcAft>
                <a:spcPts val="0"/>
              </a:spcAft>
              <a:defRPr/>
            </a:pPr>
            <a:r>
              <a:rPr lang="en-US" altLang="en-US" sz="2800" dirty="0">
                <a:cs typeface="Arial" panose="020B0604020202020204" pitchFamily="34" charset="0"/>
              </a:rPr>
              <a:t>Amended the ADA to restore broad coverage intended by Congress when the ADA was passed</a:t>
            </a:r>
          </a:p>
          <a:p>
            <a:pPr marL="109728" indent="0" eaLnBrk="1" fontAlgn="auto" hangingPunct="1">
              <a:lnSpc>
                <a:spcPct val="80000"/>
              </a:lnSpc>
              <a:spcAft>
                <a:spcPts val="0"/>
              </a:spcAft>
              <a:buNone/>
              <a:defRPr/>
            </a:pPr>
            <a:endParaRPr lang="en-US" altLang="en-US" sz="2800" dirty="0">
              <a:cs typeface="Arial" panose="020B0604020202020204" pitchFamily="34" charset="0"/>
            </a:endParaRPr>
          </a:p>
          <a:p>
            <a:pPr eaLnBrk="1" fontAlgn="auto" hangingPunct="1">
              <a:lnSpc>
                <a:spcPct val="80000"/>
              </a:lnSpc>
              <a:spcAft>
                <a:spcPts val="0"/>
              </a:spcAft>
              <a:defRPr/>
            </a:pPr>
            <a:r>
              <a:rPr lang="en-US" sz="2800" dirty="0">
                <a:cs typeface="Arial" panose="020B0604020202020204" pitchFamily="34" charset="0"/>
              </a:rPr>
              <a:t>Focus should primarily be on whether unlawful discrimination occurred not on whether the individual is covered by the law</a:t>
            </a:r>
          </a:p>
          <a:p>
            <a:pPr lvl="1" eaLnBrk="1" fontAlgn="auto" hangingPunct="1">
              <a:lnSpc>
                <a:spcPct val="80000"/>
              </a:lnSpc>
              <a:spcAft>
                <a:spcPts val="0"/>
              </a:spcAft>
              <a:defRPr/>
            </a:pPr>
            <a:endParaRPr lang="en-US" altLang="en-US" sz="2800" dirty="0">
              <a:cs typeface="Arial" panose="020B0604020202020204" pitchFamily="34" charset="0"/>
            </a:endParaRPr>
          </a:p>
          <a:p>
            <a:pPr eaLnBrk="1" fontAlgn="auto" hangingPunct="1">
              <a:lnSpc>
                <a:spcPct val="80000"/>
              </a:lnSpc>
              <a:spcAft>
                <a:spcPts val="0"/>
              </a:spcAft>
              <a:defRPr/>
            </a:pPr>
            <a:r>
              <a:rPr lang="en-US" altLang="en-US" sz="2800" dirty="0">
                <a:cs typeface="Arial" panose="020B0604020202020204" pitchFamily="34" charset="0"/>
              </a:rPr>
              <a:t>Amended the definition of disability</a:t>
            </a:r>
          </a:p>
          <a:p>
            <a:pPr marL="109728" indent="0" eaLnBrk="1" fontAlgn="auto" hangingPunct="1">
              <a:lnSpc>
                <a:spcPct val="80000"/>
              </a:lnSpc>
              <a:spcAft>
                <a:spcPts val="0"/>
              </a:spcAft>
              <a:buNone/>
              <a:defRPr/>
            </a:pPr>
            <a:endParaRPr lang="en-US" altLang="en-US" sz="2800" dirty="0">
              <a:cs typeface="Arial" panose="020B0604020202020204" pitchFamily="34" charset="0"/>
            </a:endParaRPr>
          </a:p>
          <a:p>
            <a:pPr marL="109728" indent="0" eaLnBrk="1" fontAlgn="auto" hangingPunct="1">
              <a:lnSpc>
                <a:spcPct val="80000"/>
              </a:lnSpc>
              <a:spcAft>
                <a:spcPts val="0"/>
              </a:spcAft>
              <a:buNone/>
              <a:defRPr/>
            </a:pPr>
            <a:endParaRPr lang="en-US" altLang="en-US" sz="2800" dirty="0">
              <a:cs typeface="Arial" panose="020B0604020202020204" pitchFamily="34" charset="0"/>
            </a:endParaRPr>
          </a:p>
          <a:p>
            <a:pPr marL="393192" lvl="1" indent="0" eaLnBrk="1" fontAlgn="auto" hangingPunct="1">
              <a:lnSpc>
                <a:spcPct val="80000"/>
              </a:lnSpc>
              <a:spcAft>
                <a:spcPts val="0"/>
              </a:spcAft>
              <a:buNone/>
              <a:defRPr/>
            </a:pPr>
            <a:endParaRPr lang="en-US" altLang="en-US" sz="2800" dirty="0">
              <a:cs typeface="Arial" panose="020B0604020202020204" pitchFamily="34" charset="0"/>
            </a:endParaRPr>
          </a:p>
          <a:p>
            <a:pPr lvl="1" eaLnBrk="1" fontAlgn="auto" hangingPunct="1">
              <a:lnSpc>
                <a:spcPct val="80000"/>
              </a:lnSpc>
              <a:spcAft>
                <a:spcPts val="0"/>
              </a:spcAft>
              <a:defRPr/>
            </a:pPr>
            <a:endParaRPr lang="en-US" altLang="en-US" sz="2800" dirty="0">
              <a:solidFill>
                <a:schemeClr val="tx2"/>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8587" y="381012"/>
            <a:ext cx="7210425" cy="754063"/>
          </a:xfrm>
        </p:spPr>
        <p:txBody>
          <a:bodyPr anchor="t"/>
          <a:lstStyle/>
          <a:p>
            <a:pPr eaLnBrk="1" hangingPunct="1"/>
            <a:r>
              <a:rPr lang="en-US" altLang="en-US" sz="4000" b="1">
                <a:cs typeface="Arial" panose="020B0604020202020204" pitchFamily="34" charset="0"/>
              </a:rPr>
              <a:t>2010 Title II ADA Regulation</a:t>
            </a:r>
          </a:p>
        </p:txBody>
      </p:sp>
      <p:sp>
        <p:nvSpPr>
          <p:cNvPr id="71683" name="Content Placeholder 2"/>
          <p:cNvSpPr>
            <a:spLocks noGrp="1"/>
          </p:cNvSpPr>
          <p:nvPr>
            <p:ph idx="1"/>
          </p:nvPr>
        </p:nvSpPr>
        <p:spPr>
          <a:xfrm>
            <a:off x="533400" y="1447800"/>
            <a:ext cx="8115300" cy="4419600"/>
          </a:xfrm>
        </p:spPr>
        <p:txBody>
          <a:bodyPr/>
          <a:lstStyle/>
          <a:p>
            <a:pPr eaLnBrk="1" hangingPunct="1">
              <a:spcBef>
                <a:spcPct val="0"/>
              </a:spcBef>
            </a:pPr>
            <a:r>
              <a:rPr lang="en-US" altLang="en-US" sz="2800">
                <a:cs typeface="Arial" panose="020B0604020202020204" pitchFamily="34" charset="0"/>
              </a:rPr>
              <a:t>Adoption of 2010 Standards for Accessible Design</a:t>
            </a:r>
          </a:p>
          <a:p>
            <a:pPr eaLnBrk="1" hangingPunct="1">
              <a:spcBef>
                <a:spcPct val="0"/>
              </a:spcBef>
            </a:pPr>
            <a:r>
              <a:rPr lang="en-US" altLang="en-US" sz="2800">
                <a:cs typeface="Arial" panose="020B0604020202020204" pitchFamily="34" charset="0"/>
              </a:rPr>
              <a:t>Enhanced protections for individuals who use </a:t>
            </a:r>
            <a:r>
              <a:rPr lang="en-US" altLang="en-US" sz="2800" u="sng">
                <a:cs typeface="Arial" panose="020B0604020202020204" pitchFamily="34" charset="0"/>
              </a:rPr>
              <a:t>service animals</a:t>
            </a:r>
            <a:r>
              <a:rPr lang="en-US" altLang="en-US" sz="2800">
                <a:cs typeface="Arial" panose="020B0604020202020204" pitchFamily="34" charset="0"/>
              </a:rPr>
              <a:t> </a:t>
            </a:r>
          </a:p>
          <a:p>
            <a:pPr eaLnBrk="1" hangingPunct="1">
              <a:spcBef>
                <a:spcPct val="0"/>
              </a:spcBef>
            </a:pPr>
            <a:r>
              <a:rPr lang="en-US" altLang="en-US" sz="2800">
                <a:cs typeface="Arial" panose="020B0604020202020204" pitchFamily="34" charset="0"/>
              </a:rPr>
              <a:t>Enhanced effective communication protections, including those for </a:t>
            </a:r>
            <a:r>
              <a:rPr lang="en-US" altLang="en-US" sz="2800" u="sng">
                <a:cs typeface="Arial" panose="020B0604020202020204" pitchFamily="34" charset="0"/>
              </a:rPr>
              <a:t>companions</a:t>
            </a:r>
            <a:r>
              <a:rPr lang="en-US" altLang="en-US" sz="2800">
                <a:cs typeface="Arial" panose="020B0604020202020204" pitchFamily="34" charset="0"/>
              </a:rPr>
              <a:t> with disabilities</a:t>
            </a:r>
          </a:p>
          <a:p>
            <a:pPr eaLnBrk="1" hangingPunct="1">
              <a:spcBef>
                <a:spcPct val="0"/>
              </a:spcBef>
            </a:pPr>
            <a:r>
              <a:rPr lang="en-US" altLang="en-US" sz="2800">
                <a:cs typeface="Arial" panose="020B0604020202020204" pitchFamily="34" charset="0"/>
              </a:rPr>
              <a:t>Distinctions between wheelchairs and </a:t>
            </a:r>
            <a:r>
              <a:rPr lang="en-US" altLang="en-US" sz="2800" u="sng">
                <a:cs typeface="Arial" panose="020B0604020202020204" pitchFamily="34" charset="0"/>
              </a:rPr>
              <a:t>other power driven mobility devices</a:t>
            </a:r>
            <a:r>
              <a:rPr lang="en-US" altLang="en-US" sz="2800">
                <a:cs typeface="Arial" panose="020B0604020202020204" pitchFamily="34" charset="0"/>
              </a:rPr>
              <a:t> (OPDMDs)</a:t>
            </a:r>
          </a:p>
          <a:p>
            <a:pPr eaLnBrk="1" hangingPunct="1">
              <a:spcBef>
                <a:spcPct val="0"/>
              </a:spcBef>
            </a:pPr>
            <a:r>
              <a:rPr lang="en-US" altLang="en-US" sz="2800" u="sng">
                <a:cs typeface="Arial" panose="020B0604020202020204" pitchFamily="34" charset="0"/>
              </a:rPr>
              <a:t>Video Remote Interpreting </a:t>
            </a:r>
            <a:r>
              <a:rPr lang="en-US" altLang="en-US" sz="2800">
                <a:cs typeface="Arial" panose="020B0604020202020204" pitchFamily="34" charset="0"/>
              </a:rPr>
              <a:t>(VRI) added as a kind of auxiliary aid that may be used to provide effective communication</a:t>
            </a:r>
          </a:p>
          <a:p>
            <a:pPr eaLnBrk="1" hangingPunct="1">
              <a:spcBef>
                <a:spcPct val="0"/>
              </a:spcBef>
            </a:pPr>
            <a:endParaRPr lang="en-US" altLang="en-US" sz="280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a:t>Auxiliary Aids and Services—ADA and 1557--Requirements</a:t>
            </a:r>
          </a:p>
        </p:txBody>
      </p:sp>
      <p:sp>
        <p:nvSpPr>
          <p:cNvPr id="73731" name="Content Placeholder 2"/>
          <p:cNvSpPr>
            <a:spLocks noGrp="1"/>
          </p:cNvSpPr>
          <p:nvPr>
            <p:ph idx="1"/>
          </p:nvPr>
        </p:nvSpPr>
        <p:spPr>
          <a:xfrm>
            <a:off x="628650" y="1825637"/>
            <a:ext cx="7886700" cy="3884613"/>
          </a:xfrm>
        </p:spPr>
        <p:txBody>
          <a:bodyPr/>
          <a:lstStyle/>
          <a:p>
            <a:pPr>
              <a:spcBef>
                <a:spcPct val="0"/>
              </a:spcBef>
            </a:pPr>
            <a:r>
              <a:rPr lang="en-US" altLang="en-US" sz="2800"/>
              <a:t>A covered entity must provide auxiliary aids and services to individuals with disabilities free of charge and in a timely manner when necessary to ensure an equal opportunity to participate and benefit from the entity’s health programs or activities.</a:t>
            </a:r>
          </a:p>
          <a:p>
            <a:pPr>
              <a:spcBef>
                <a:spcPct val="0"/>
              </a:spcBef>
            </a:pPr>
            <a:r>
              <a:rPr lang="en-US" altLang="en-US" sz="2800"/>
              <a:t>A covered entity must give “primary consideration” to the request of the individual for type of auxiliary aid and service</a:t>
            </a:r>
          </a:p>
          <a:p>
            <a:pPr marL="342900" lvl="1" indent="0">
              <a:spcBef>
                <a:spcPct val="0"/>
              </a:spcBef>
              <a:buNone/>
            </a:pPr>
            <a:endParaRPr lang="en-US" altLang="en-US" sz="2800"/>
          </a:p>
          <a:p>
            <a:pPr marL="342900" lvl="1" indent="0">
              <a:spcBef>
                <a:spcPct val="0"/>
              </a:spcBef>
              <a:buNone/>
            </a:pPr>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t>Auxiliary Aids and Services—ADA and 1557  Examples</a:t>
            </a:r>
          </a:p>
        </p:txBody>
      </p:sp>
      <p:sp>
        <p:nvSpPr>
          <p:cNvPr id="74755" name="Content Placeholder 2"/>
          <p:cNvSpPr>
            <a:spLocks noGrp="1"/>
          </p:cNvSpPr>
          <p:nvPr>
            <p:ph idx="1"/>
          </p:nvPr>
        </p:nvSpPr>
        <p:spPr>
          <a:xfrm>
            <a:off x="628650" y="1825637"/>
            <a:ext cx="7886700" cy="3884613"/>
          </a:xfrm>
        </p:spPr>
        <p:txBody>
          <a:bodyPr/>
          <a:lstStyle/>
          <a:p>
            <a:pPr>
              <a:spcBef>
                <a:spcPct val="0"/>
              </a:spcBef>
            </a:pPr>
            <a:r>
              <a:rPr lang="en-US" altLang="en-US" sz="2800"/>
              <a:t>Auxiliary aids and services include, but are not limited to:</a:t>
            </a:r>
          </a:p>
          <a:p>
            <a:pPr lvl="1">
              <a:spcBef>
                <a:spcPct val="0"/>
              </a:spcBef>
            </a:pPr>
            <a:r>
              <a:rPr lang="en-US" altLang="en-US" sz="2800"/>
              <a:t>Qualified sign language interpreters</a:t>
            </a:r>
          </a:p>
          <a:p>
            <a:pPr lvl="1">
              <a:spcBef>
                <a:spcPct val="0"/>
              </a:spcBef>
            </a:pPr>
            <a:r>
              <a:rPr lang="en-US" altLang="en-US" sz="2800"/>
              <a:t>Large print materials</a:t>
            </a:r>
          </a:p>
          <a:p>
            <a:pPr lvl="1">
              <a:spcBef>
                <a:spcPct val="0"/>
              </a:spcBef>
            </a:pPr>
            <a:r>
              <a:rPr lang="en-US" altLang="en-US" sz="2800"/>
              <a:t>Text telephones</a:t>
            </a:r>
          </a:p>
          <a:p>
            <a:pPr lvl="1">
              <a:spcBef>
                <a:spcPct val="0"/>
              </a:spcBef>
            </a:pPr>
            <a:r>
              <a:rPr lang="en-US" altLang="en-US" sz="2800"/>
              <a:t>Captioning</a:t>
            </a:r>
          </a:p>
          <a:p>
            <a:pPr lvl="1">
              <a:spcBef>
                <a:spcPct val="0"/>
              </a:spcBef>
            </a:pPr>
            <a:r>
              <a:rPr lang="en-US" altLang="en-US" sz="2800"/>
              <a:t>Screen reader software</a:t>
            </a:r>
          </a:p>
          <a:p>
            <a:pPr lvl="1">
              <a:spcBef>
                <a:spcPct val="0"/>
              </a:spcBef>
            </a:pPr>
            <a:r>
              <a:rPr lang="en-US" altLang="en-US" sz="2800"/>
              <a:t>Video remote interpreting services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a:t>Auxiliary Aids and Services-ADA and 1557--Prohibitions</a:t>
            </a:r>
          </a:p>
        </p:txBody>
      </p:sp>
      <p:sp>
        <p:nvSpPr>
          <p:cNvPr id="3" name="Content Placeholder 2"/>
          <p:cNvSpPr>
            <a:spLocks noGrp="1"/>
          </p:cNvSpPr>
          <p:nvPr>
            <p:ph idx="1"/>
          </p:nvPr>
        </p:nvSpPr>
        <p:spPr>
          <a:xfrm>
            <a:off x="628650" y="1825637"/>
            <a:ext cx="7886700" cy="3884613"/>
          </a:xfrm>
        </p:spPr>
        <p:txBody>
          <a:bodyPr/>
          <a:lstStyle/>
          <a:p>
            <a:pPr>
              <a:defRPr/>
            </a:pPr>
            <a:r>
              <a:rPr lang="en-US" sz="2400" dirty="0"/>
              <a:t>A covered entity may not:</a:t>
            </a:r>
          </a:p>
          <a:p>
            <a:pPr lvl="1">
              <a:defRPr/>
            </a:pPr>
            <a:r>
              <a:rPr lang="en-US" sz="2400" dirty="0"/>
              <a:t>Require an individual to provide his or her own interpreter</a:t>
            </a:r>
          </a:p>
          <a:p>
            <a:pPr lvl="1">
              <a:defRPr/>
            </a:pPr>
            <a:r>
              <a:rPr lang="en-US" sz="2400" dirty="0"/>
              <a:t>Rely on a minor child to interpret, except in a life threatening emergency where there is not qualified interpreter immediately available</a:t>
            </a:r>
          </a:p>
          <a:p>
            <a:pPr lvl="1">
              <a:defRPr/>
            </a:pPr>
            <a:r>
              <a:rPr lang="en-US" sz="2400" dirty="0"/>
              <a:t>Rely on interpreters that the individual prefers when there are competency, confidentiality or other concerns</a:t>
            </a:r>
          </a:p>
          <a:p>
            <a:pPr lvl="1">
              <a:defRPr/>
            </a:pPr>
            <a:r>
              <a:rPr lang="en-US" sz="2400" dirty="0"/>
              <a:t>Rely on unqualified staff interpreters</a:t>
            </a:r>
          </a:p>
          <a:p>
            <a:pPr lvl="1">
              <a:defRPr/>
            </a:pPr>
            <a:r>
              <a:rPr lang="en-US" sz="2400" dirty="0"/>
              <a:t>Use Low-quality video remote interpreting services</a:t>
            </a:r>
          </a:p>
          <a:p>
            <a:pPr marL="342900" lvl="1" indent="0">
              <a:buNone/>
              <a:defRPr/>
            </a:pPr>
            <a:r>
              <a:rPr lang="en-US" sz="2400" dirty="0"/>
              <a:t>								</a:t>
            </a:r>
            <a:r>
              <a:rPr 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a:xfrm>
            <a:off x="0" y="457200"/>
            <a:ext cx="8229600" cy="762000"/>
          </a:xfrm>
        </p:spPr>
        <p:txBody>
          <a:bodyPr anchor="t"/>
          <a:lstStyle/>
          <a:p>
            <a:pPr eaLnBrk="1" hangingPunct="1"/>
            <a:r>
              <a:rPr lang="en-US" altLang="en-US" sz="3200">
                <a:cs typeface="Arial" panose="020B0604020202020204" pitchFamily="34" charset="0"/>
              </a:rPr>
              <a:t>ADA and the “Most Integrated Setting”</a:t>
            </a:r>
          </a:p>
        </p:txBody>
      </p:sp>
      <p:sp>
        <p:nvSpPr>
          <p:cNvPr id="2" name="Content Placeholder 1"/>
          <p:cNvSpPr>
            <a:spLocks noGrp="1"/>
          </p:cNvSpPr>
          <p:nvPr>
            <p:ph idx="1"/>
          </p:nvPr>
        </p:nvSpPr>
        <p:spPr>
          <a:xfrm>
            <a:off x="876300" y="1752600"/>
            <a:ext cx="7810500" cy="4419600"/>
          </a:xfrm>
        </p:spPr>
        <p:txBody>
          <a:bodyPr rtlCol="0">
            <a:normAutofit/>
          </a:bodyPr>
          <a:lstStyle/>
          <a:p>
            <a:pPr eaLnBrk="1" fontAlgn="auto" hangingPunct="1">
              <a:spcAft>
                <a:spcPts val="0"/>
              </a:spcAft>
              <a:defRPr/>
            </a:pPr>
            <a:r>
              <a:rPr lang="en-US" sz="2800" dirty="0">
                <a:cs typeface="Arial" panose="020B0604020202020204" pitchFamily="34" charset="0"/>
              </a:rPr>
              <a:t>Title II requires public entities to “administer services, programs, and activities in the most integrated setting appropriate to the needs of qualified individuals with disabilities.”</a:t>
            </a:r>
          </a:p>
          <a:p>
            <a:pPr marL="109728" indent="0" eaLnBrk="1" fontAlgn="auto" hangingPunct="1">
              <a:spcAft>
                <a:spcPts val="0"/>
              </a:spcAft>
              <a:buNone/>
              <a:defRPr/>
            </a:pPr>
            <a:r>
              <a:rPr lang="en-US" sz="2800" dirty="0">
                <a:cs typeface="Arial" panose="020B0604020202020204" pitchFamily="34" charset="0"/>
              </a:rPr>
              <a:t> </a:t>
            </a:r>
          </a:p>
          <a:p>
            <a:pPr eaLnBrk="1" fontAlgn="auto" hangingPunct="1">
              <a:spcAft>
                <a:spcPts val="0"/>
              </a:spcAft>
              <a:defRPr/>
            </a:pPr>
            <a:r>
              <a:rPr lang="en-US" sz="2800" dirty="0">
                <a:cs typeface="Arial" panose="020B0604020202020204" pitchFamily="34" charset="0"/>
              </a:rPr>
              <a:t>“Most Integrated Setting” is “the setting that enables people with disabilities to interact with people without disabilities to the fullest extent possible.” </a:t>
            </a:r>
            <a:r>
              <a:rPr lang="en-US" sz="2800" dirty="0"/>
              <a:t>	</a:t>
            </a:r>
          </a:p>
          <a:p>
            <a:pPr eaLnBrk="1" fontAlgn="auto" hangingPunct="1">
              <a:spcAft>
                <a:spcPts val="0"/>
              </a:spcAft>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76200" y="304800"/>
            <a:ext cx="6477000" cy="838200"/>
          </a:xfrm>
        </p:spPr>
        <p:txBody>
          <a:bodyPr anchor="t"/>
          <a:lstStyle/>
          <a:p>
            <a:pPr eaLnBrk="1" hangingPunct="1"/>
            <a:r>
              <a:rPr lang="en-US" altLang="en-US" sz="4400">
                <a:cs typeface="Arial" panose="020B0604020202020204" pitchFamily="34" charset="0"/>
              </a:rPr>
              <a:t>The </a:t>
            </a:r>
            <a:r>
              <a:rPr lang="en-US" altLang="en-US" sz="4400" u="sng">
                <a:cs typeface="Arial" panose="020B0604020202020204" pitchFamily="34" charset="0"/>
              </a:rPr>
              <a:t>Olmstead</a:t>
            </a:r>
            <a:r>
              <a:rPr lang="en-US" altLang="en-US" sz="4400">
                <a:cs typeface="Arial" panose="020B0604020202020204" pitchFamily="34" charset="0"/>
              </a:rPr>
              <a:t> Decision</a:t>
            </a:r>
            <a:br>
              <a:rPr lang="en-US" altLang="en-US" sz="4400"/>
            </a:br>
            <a:r>
              <a:rPr lang="en-US" altLang="en-US" sz="4400"/>
              <a:t> </a:t>
            </a:r>
            <a:endParaRPr lang="en-US" altLang="en-US" sz="4400" b="1">
              <a:cs typeface="Arial" panose="020B0604020202020204" pitchFamily="34" charset="0"/>
            </a:endParaRPr>
          </a:p>
        </p:txBody>
      </p:sp>
      <p:sp>
        <p:nvSpPr>
          <p:cNvPr id="26628" name="Rectangle 5"/>
          <p:cNvSpPr>
            <a:spLocks noGrp="1" noChangeArrowheads="1"/>
          </p:cNvSpPr>
          <p:nvPr>
            <p:ph idx="1"/>
          </p:nvPr>
        </p:nvSpPr>
        <p:spPr>
          <a:xfrm>
            <a:off x="876300" y="1676400"/>
            <a:ext cx="7810500" cy="4495800"/>
          </a:xfrm>
        </p:spPr>
        <p:txBody>
          <a:bodyPr rtlCol="0">
            <a:normAutofit/>
          </a:bodyPr>
          <a:lstStyle/>
          <a:p>
            <a:pPr eaLnBrk="1" fontAlgn="auto" hangingPunct="1">
              <a:spcAft>
                <a:spcPts val="0"/>
              </a:spcAft>
              <a:defRPr/>
            </a:pPr>
            <a:r>
              <a:rPr lang="en-US" altLang="en-US" sz="2800" dirty="0">
                <a:cs typeface="Arial" panose="020B0604020202020204" pitchFamily="34" charset="0"/>
              </a:rPr>
              <a:t>This 1999 Supreme Court decision provides a legal framework for Federal/State efforts to enable individuals to live in “the most integrated setting appropriate to their needs.”</a:t>
            </a:r>
          </a:p>
          <a:p>
            <a:pPr marL="109728" indent="0" eaLnBrk="1" fontAlgn="auto" hangingPunct="1">
              <a:spcAft>
                <a:spcPts val="0"/>
              </a:spcAft>
              <a:buNone/>
              <a:defRPr/>
            </a:pPr>
            <a:endParaRPr lang="en-US" altLang="en-US" sz="2800" dirty="0">
              <a:cs typeface="Arial" panose="020B0604020202020204" pitchFamily="34" charset="0"/>
            </a:endParaRPr>
          </a:p>
          <a:p>
            <a:pPr eaLnBrk="1" fontAlgn="auto" hangingPunct="1">
              <a:spcAft>
                <a:spcPts val="0"/>
              </a:spcAft>
              <a:defRPr/>
            </a:pPr>
            <a:r>
              <a:rPr lang="en-US" altLang="en-US" sz="2800" dirty="0">
                <a:cs typeface="Arial" panose="020B0604020202020204" pitchFamily="34" charset="0"/>
              </a:rPr>
              <a:t>Challenges us to develop more opportunities for individuals with disabilities through more accessible systems of cost-effective community-based services.</a:t>
            </a:r>
          </a:p>
          <a:p>
            <a:pPr marL="109728" indent="0" eaLnBrk="1" fontAlgn="auto" hangingPunct="1">
              <a:spcAft>
                <a:spcPts val="0"/>
              </a:spcAft>
              <a:buNone/>
              <a:defRPr/>
            </a:pPr>
            <a:endParaRPr lang="en-US" altLang="en-US" sz="2800" dirty="0">
              <a:cs typeface="Arial" panose="020B0604020202020204" pitchFamily="34" charset="0"/>
            </a:endParaRPr>
          </a:p>
          <a:p>
            <a:pPr eaLnBrk="1" fontAlgn="auto" hangingPunct="1">
              <a:spcAft>
                <a:spcPts val="0"/>
              </a:spcAft>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4400"/>
              <a:t>The </a:t>
            </a:r>
            <a:r>
              <a:rPr lang="en-US" altLang="en-US" sz="4400" u="sng"/>
              <a:t>Olmstead</a:t>
            </a:r>
            <a:r>
              <a:rPr lang="en-US" altLang="en-US" sz="4400"/>
              <a:t> Decision</a:t>
            </a:r>
          </a:p>
        </p:txBody>
      </p:sp>
      <p:sp>
        <p:nvSpPr>
          <p:cNvPr id="80899" name="Content Placeholder 2"/>
          <p:cNvSpPr>
            <a:spLocks noGrp="1"/>
          </p:cNvSpPr>
          <p:nvPr>
            <p:ph idx="1"/>
          </p:nvPr>
        </p:nvSpPr>
        <p:spPr>
          <a:xfrm>
            <a:off x="628650" y="1371600"/>
            <a:ext cx="7886700" cy="4338638"/>
          </a:xfrm>
        </p:spPr>
        <p:txBody>
          <a:bodyPr/>
          <a:lstStyle/>
          <a:p>
            <a:pPr>
              <a:spcBef>
                <a:spcPct val="0"/>
              </a:spcBef>
            </a:pPr>
            <a:r>
              <a:rPr lang="en-US" altLang="en-US" sz="2400"/>
              <a:t>The Supreme Court held that the unjustified segregation of people with disabilities constitutes discrimination in violation of Title II of the ADA.  The Court held that public entities must provide community-based services to people with disabilities when: </a:t>
            </a:r>
          </a:p>
          <a:p>
            <a:pPr lvl="1">
              <a:spcBef>
                <a:spcPct val="0"/>
              </a:spcBef>
            </a:pPr>
            <a:r>
              <a:rPr lang="en-US" altLang="en-US" sz="2400"/>
              <a:t>Such services are appropriate;</a:t>
            </a:r>
          </a:p>
          <a:p>
            <a:pPr lvl="1">
              <a:spcBef>
                <a:spcPct val="0"/>
              </a:spcBef>
            </a:pPr>
            <a:r>
              <a:rPr lang="en-US" altLang="en-US" sz="2400"/>
              <a:t>The affected persons do not oppose community-based treatment; and </a:t>
            </a:r>
          </a:p>
          <a:p>
            <a:pPr lvl="1">
              <a:spcBef>
                <a:spcPct val="0"/>
              </a:spcBef>
            </a:pPr>
            <a:r>
              <a:rPr lang="en-US" altLang="en-US" sz="2400"/>
              <a:t>Community-based services can be reasonably accommodated (taking into account the resources available to the public entity and the needs of others who are receiving disability services from the entity).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 y="381000"/>
            <a:ext cx="8963025" cy="793750"/>
          </a:xfrm>
        </p:spPr>
        <p:txBody>
          <a:bodyPr anchor="t"/>
          <a:lstStyle/>
          <a:p>
            <a:pPr eaLnBrk="1" hangingPunct="1"/>
            <a:r>
              <a:rPr lang="en-US" altLang="en-US" sz="3600">
                <a:cs typeface="Arial" panose="020B0604020202020204" pitchFamily="34" charset="0"/>
              </a:rPr>
              <a:t>What Is the Office for Civil Rights (OCR)?</a:t>
            </a:r>
          </a:p>
        </p:txBody>
      </p:sp>
      <p:sp>
        <p:nvSpPr>
          <p:cNvPr id="22531" name="Rectangle 3"/>
          <p:cNvSpPr>
            <a:spLocks noGrp="1" noChangeArrowheads="1"/>
          </p:cNvSpPr>
          <p:nvPr>
            <p:ph idx="1"/>
          </p:nvPr>
        </p:nvSpPr>
        <p:spPr>
          <a:xfrm>
            <a:off x="838200" y="1574800"/>
            <a:ext cx="7810500" cy="5181600"/>
          </a:xfrm>
        </p:spPr>
        <p:txBody>
          <a:bodyPr/>
          <a:lstStyle/>
          <a:p>
            <a:pPr marL="346075" indent="-346075" eaLnBrk="1" hangingPunct="1">
              <a:spcBef>
                <a:spcPct val="0"/>
              </a:spcBef>
              <a:buSzPct val="80000"/>
            </a:pPr>
            <a:r>
              <a:rPr lang="en-US" altLang="en-US" sz="2800" dirty="0">
                <a:cs typeface="Arial" panose="020B0604020202020204" pitchFamily="34" charset="0"/>
              </a:rPr>
              <a:t>Part of the U.S. Department of Health and Human Services.</a:t>
            </a:r>
          </a:p>
          <a:p>
            <a:pPr marL="346075" indent="-346075" eaLnBrk="1" hangingPunct="1">
              <a:spcBef>
                <a:spcPct val="0"/>
              </a:spcBef>
              <a:buSzPct val="80000"/>
            </a:pPr>
            <a:r>
              <a:rPr lang="en-US" altLang="en-US" sz="2800" dirty="0">
                <a:cs typeface="Arial" panose="020B0604020202020204" pitchFamily="34" charset="0"/>
              </a:rPr>
              <a:t>OCR enforces a number of civil rights laws as they relate to recipients of Federal financial assistance (FFA) from HHS, public entities, and programs &amp; activities conducted by HHS.</a:t>
            </a:r>
          </a:p>
          <a:p>
            <a:pPr marL="346075" indent="-346075" eaLnBrk="1" hangingPunct="1">
              <a:spcBef>
                <a:spcPct val="0"/>
              </a:spcBef>
              <a:buSzPct val="80000"/>
            </a:pPr>
            <a:r>
              <a:rPr lang="en-US" altLang="en-US" sz="2800" dirty="0">
                <a:cs typeface="Arial" panose="020B0604020202020204" pitchFamily="34" charset="0"/>
              </a:rPr>
              <a:t>OCR enforces the HIPAA Privacy, Security, and Breach Notification Rules.</a:t>
            </a:r>
          </a:p>
          <a:p>
            <a:pPr marL="346075" indent="-346075" eaLnBrk="1" hangingPunct="1">
              <a:spcBef>
                <a:spcPct val="0"/>
              </a:spcBef>
              <a:buSzPct val="80000"/>
            </a:pPr>
            <a:r>
              <a:rPr lang="en-US" altLang="en-US" sz="2800" dirty="0">
                <a:cs typeface="Arial" panose="020B0604020202020204" pitchFamily="34" charset="0"/>
              </a:rPr>
              <a:t>Headquarters in D.C. supported by regional offices.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title"/>
          </p:nvPr>
        </p:nvSpPr>
        <p:spPr>
          <a:xfrm>
            <a:off x="34925" y="533400"/>
            <a:ext cx="8229600" cy="609600"/>
          </a:xfrm>
        </p:spPr>
        <p:txBody>
          <a:bodyPr anchor="t"/>
          <a:lstStyle/>
          <a:p>
            <a:pPr eaLnBrk="1" hangingPunct="1"/>
            <a:r>
              <a:rPr lang="en-US" altLang="en-US" sz="2800" dirty="0">
                <a:cs typeface="Arial" panose="020B0604020202020204" pitchFamily="34" charset="0"/>
              </a:rPr>
              <a:t>Health Disparities &amp; Civil Rights---Definition</a:t>
            </a:r>
            <a:br>
              <a:rPr lang="en-US" altLang="en-US" sz="2800" dirty="0">
                <a:cs typeface="Arial" panose="020B0604020202020204" pitchFamily="34" charset="0"/>
              </a:rPr>
            </a:br>
            <a:endParaRPr lang="en-US" altLang="en-US" sz="2800" dirty="0">
              <a:cs typeface="Arial" panose="020B0604020202020204" pitchFamily="34" charset="0"/>
            </a:endParaRPr>
          </a:p>
        </p:txBody>
      </p:sp>
      <p:sp>
        <p:nvSpPr>
          <p:cNvPr id="12292" name="Rectangle 7"/>
          <p:cNvSpPr>
            <a:spLocks noGrp="1" noChangeArrowheads="1"/>
          </p:cNvSpPr>
          <p:nvPr>
            <p:ph idx="1"/>
          </p:nvPr>
        </p:nvSpPr>
        <p:spPr>
          <a:xfrm>
            <a:off x="876300" y="1676400"/>
            <a:ext cx="7810500" cy="4724400"/>
          </a:xfrm>
        </p:spPr>
        <p:txBody>
          <a:bodyPr rtlCol="0">
            <a:normAutofit/>
          </a:bodyPr>
          <a:lstStyle/>
          <a:p>
            <a:pPr eaLnBrk="1" fontAlgn="auto" hangingPunct="1">
              <a:lnSpc>
                <a:spcPct val="120000"/>
              </a:lnSpc>
              <a:spcAft>
                <a:spcPts val="0"/>
              </a:spcAft>
              <a:buNone/>
              <a:defRPr/>
            </a:pPr>
            <a:r>
              <a:rPr lang="en-US" altLang="en-US" sz="2800" b="1" i="1" dirty="0">
                <a:cs typeface="Arial" panose="020B0604020202020204" pitchFamily="34" charset="0"/>
              </a:rPr>
              <a:t>Health Disparities</a:t>
            </a:r>
            <a:r>
              <a:rPr lang="en-US" altLang="en-US" sz="2800" dirty="0">
                <a:cs typeface="Arial" panose="020B0604020202020204" pitchFamily="34" charset="0"/>
              </a:rPr>
              <a:t>:  differences in health access, treatment or outcomes associated with race or ethnicity that adversely affect the health status of racial and ethnic minorities, and that may violate Title VI or other OCR legal authorities.</a:t>
            </a:r>
          </a:p>
          <a:p>
            <a:pPr marL="109728" indent="0" eaLnBrk="1" fontAlgn="auto" hangingPunct="1">
              <a:lnSpc>
                <a:spcPct val="90000"/>
              </a:lnSpc>
              <a:spcAft>
                <a:spcPts val="0"/>
              </a:spcAft>
              <a:buNone/>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17457" y="381000"/>
            <a:ext cx="8229601" cy="762000"/>
          </a:xfrm>
        </p:spPr>
        <p:txBody>
          <a:bodyPr anchor="t"/>
          <a:lstStyle/>
          <a:p>
            <a:pPr eaLnBrk="1" hangingPunct="1"/>
            <a:r>
              <a:rPr lang="en-US" altLang="en-US" sz="2800" dirty="0">
                <a:cs typeface="Arial" panose="020B0604020202020204" pitchFamily="34" charset="0"/>
              </a:rPr>
              <a:t>Health Disparities &amp; Civil Rights---Impact</a:t>
            </a:r>
          </a:p>
        </p:txBody>
      </p:sp>
      <p:sp>
        <p:nvSpPr>
          <p:cNvPr id="83971" name="Content Placeholder 1"/>
          <p:cNvSpPr>
            <a:spLocks noGrp="1"/>
          </p:cNvSpPr>
          <p:nvPr>
            <p:ph idx="1"/>
          </p:nvPr>
        </p:nvSpPr>
        <p:spPr>
          <a:xfrm>
            <a:off x="876300" y="1676400"/>
            <a:ext cx="7810500" cy="4330700"/>
          </a:xfrm>
        </p:spPr>
        <p:txBody>
          <a:bodyPr/>
          <a:lstStyle/>
          <a:p>
            <a:pPr eaLnBrk="1" hangingPunct="1">
              <a:spcBef>
                <a:spcPct val="0"/>
              </a:spcBef>
            </a:pPr>
            <a:r>
              <a:rPr lang="en-US" altLang="en-US" sz="2800">
                <a:cs typeface="Arial" panose="020B0604020202020204" pitchFamily="34" charset="0"/>
              </a:rPr>
              <a:t>Researchers have found that some populations, including certain racial and ethnic groups, LEP persons, people with disabilities, and the elderly, are disproportionately affected by barriers which prevent or decrease access to healthcare services.</a:t>
            </a:r>
          </a:p>
          <a:p>
            <a:pPr eaLnBrk="1" hangingPunct="1">
              <a:spcBef>
                <a:spcPct val="0"/>
              </a:spcBef>
            </a:pPr>
            <a:r>
              <a:rPr lang="en-US" altLang="en-US" sz="2800">
                <a:cs typeface="Arial" panose="020B0604020202020204" pitchFamily="34" charset="0"/>
              </a:rPr>
              <a:t>There are also measurable differences in the use of healthcare services and the quality of healthcare services received among various population groups.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xfrm>
            <a:off x="76200" y="76200"/>
            <a:ext cx="8153400" cy="1219200"/>
          </a:xfrm>
        </p:spPr>
        <p:txBody>
          <a:bodyPr anchor="t"/>
          <a:lstStyle/>
          <a:p>
            <a:pPr eaLnBrk="1" hangingPunct="1"/>
            <a:r>
              <a:rPr lang="en-US" altLang="en-US" sz="3600">
                <a:cs typeface="Arial" panose="020B0604020202020204" pitchFamily="34" charset="0"/>
              </a:rPr>
              <a:t>Discrimination that May Result in Health Disparities</a:t>
            </a:r>
          </a:p>
        </p:txBody>
      </p:sp>
      <p:sp>
        <p:nvSpPr>
          <p:cNvPr id="2" name="Content Placeholder 1"/>
          <p:cNvSpPr>
            <a:spLocks noGrp="1"/>
          </p:cNvSpPr>
          <p:nvPr>
            <p:ph idx="1"/>
          </p:nvPr>
        </p:nvSpPr>
        <p:spPr>
          <a:xfrm>
            <a:off x="876300" y="1752612"/>
            <a:ext cx="7810500" cy="4754563"/>
          </a:xfrm>
        </p:spPr>
        <p:txBody>
          <a:bodyPr rtlCol="0">
            <a:normAutofit/>
          </a:bodyPr>
          <a:lstStyle/>
          <a:p>
            <a:pPr eaLnBrk="1" fontAlgn="auto" hangingPunct="1">
              <a:spcAft>
                <a:spcPts val="0"/>
              </a:spcAft>
              <a:buSzPct val="80000"/>
              <a:defRPr/>
            </a:pPr>
            <a:r>
              <a:rPr lang="en-US" altLang="en-US" sz="2800" dirty="0">
                <a:cs typeface="Arial" panose="020B0604020202020204" pitchFamily="34" charset="0"/>
              </a:rPr>
              <a:t>Unequal access to health care services</a:t>
            </a:r>
          </a:p>
          <a:p>
            <a:pPr eaLnBrk="1" fontAlgn="auto" hangingPunct="1">
              <a:spcAft>
                <a:spcPts val="0"/>
              </a:spcAft>
              <a:buSzPct val="80000"/>
              <a:defRPr/>
            </a:pPr>
            <a:r>
              <a:rPr lang="en-US" altLang="en-US" sz="2800" dirty="0">
                <a:cs typeface="Arial" panose="020B0604020202020204" pitchFamily="34" charset="0"/>
              </a:rPr>
              <a:t>Unequal access to clinical trials</a:t>
            </a:r>
          </a:p>
          <a:p>
            <a:pPr eaLnBrk="1" fontAlgn="auto" hangingPunct="1">
              <a:spcAft>
                <a:spcPts val="0"/>
              </a:spcAft>
              <a:buSzPct val="80000"/>
              <a:defRPr/>
            </a:pPr>
            <a:r>
              <a:rPr lang="en-US" altLang="en-US" sz="2800" dirty="0">
                <a:cs typeface="Arial" panose="020B0604020202020204" pitchFamily="34" charset="0"/>
              </a:rPr>
              <a:t>Institutionalized forms of discrimination</a:t>
            </a:r>
          </a:p>
          <a:p>
            <a:pPr eaLnBrk="1" fontAlgn="auto" hangingPunct="1">
              <a:spcAft>
                <a:spcPts val="0"/>
              </a:spcAft>
              <a:buSzPct val="80000"/>
              <a:defRPr/>
            </a:pPr>
            <a:r>
              <a:rPr lang="en-US" altLang="en-US" sz="2800" dirty="0">
                <a:cs typeface="Arial" panose="020B0604020202020204" pitchFamily="34" charset="0"/>
              </a:rPr>
              <a:t>Facially-neutral policies that result in an adverse impact on certain groups</a:t>
            </a:r>
          </a:p>
          <a:p>
            <a:pPr eaLnBrk="1" fontAlgn="auto" hangingPunct="1">
              <a:spcAft>
                <a:spcPts val="0"/>
              </a:spcAft>
              <a:buSzPct val="80000"/>
              <a:defRPr/>
            </a:pPr>
            <a:r>
              <a:rPr lang="en-US" altLang="en-US" sz="2800" dirty="0">
                <a:cs typeface="Arial" panose="020B0604020202020204" pitchFamily="34" charset="0"/>
              </a:rPr>
              <a:t>Differential treatment and bias</a:t>
            </a:r>
          </a:p>
          <a:p>
            <a:pPr marL="109728" indent="0" eaLnBrk="1" fontAlgn="auto" hangingPunct="1">
              <a:spcAft>
                <a:spcPts val="0"/>
              </a:spcAft>
              <a:buNone/>
              <a:defRPr/>
            </a:pPr>
            <a:endParaRPr 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7042" name="Title 2"/>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b="1">
                <a:solidFill>
                  <a:schemeClr val="bg1"/>
                </a:solidFill>
              </a:rPr>
              <a:t>Compliance Basics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a:t>What Does OCR Investigator Look For?</a:t>
            </a:r>
          </a:p>
        </p:txBody>
      </p:sp>
      <p:sp>
        <p:nvSpPr>
          <p:cNvPr id="3" name="Content Placeholder 2"/>
          <p:cNvSpPr>
            <a:spLocks noGrp="1"/>
          </p:cNvSpPr>
          <p:nvPr>
            <p:ph idx="1"/>
          </p:nvPr>
        </p:nvSpPr>
        <p:spPr>
          <a:xfrm>
            <a:off x="628650" y="1524000"/>
            <a:ext cx="7886700" cy="4186238"/>
          </a:xfrm>
        </p:spPr>
        <p:txBody>
          <a:bodyPr/>
          <a:lstStyle/>
          <a:p>
            <a:pPr>
              <a:defRPr/>
            </a:pPr>
            <a:r>
              <a:rPr lang="en-US" sz="2800" dirty="0"/>
              <a:t>Non-Discrimination Policy</a:t>
            </a:r>
          </a:p>
          <a:p>
            <a:pPr>
              <a:defRPr/>
            </a:pPr>
            <a:r>
              <a:rPr lang="en-US" sz="2800" dirty="0"/>
              <a:t>Notice of Non Discrimination Policy</a:t>
            </a:r>
          </a:p>
          <a:p>
            <a:pPr lvl="1">
              <a:defRPr/>
            </a:pPr>
            <a:r>
              <a:rPr lang="en-US" sz="2800" dirty="0"/>
              <a:t>Posted in Facilities</a:t>
            </a:r>
          </a:p>
          <a:p>
            <a:pPr lvl="1">
              <a:defRPr/>
            </a:pPr>
            <a:r>
              <a:rPr lang="en-US" sz="2800" dirty="0"/>
              <a:t>Posted on Covered Entity’s Website</a:t>
            </a:r>
          </a:p>
          <a:p>
            <a:pPr lvl="1">
              <a:defRPr/>
            </a:pPr>
            <a:r>
              <a:rPr lang="en-US" sz="2800" dirty="0"/>
              <a:t>Included in conspicuous place in brochures</a:t>
            </a:r>
          </a:p>
          <a:p>
            <a:pPr>
              <a:defRPr/>
            </a:pPr>
            <a:r>
              <a:rPr lang="en-US" sz="2800" dirty="0"/>
              <a:t>Grievance Procedure</a:t>
            </a:r>
          </a:p>
          <a:p>
            <a:pPr marL="342900" lvl="1" indent="0">
              <a:buNone/>
              <a:defRPr/>
            </a:pPr>
            <a:endParaRPr lang="en-US" sz="2800" dirty="0"/>
          </a:p>
          <a:p>
            <a:pPr>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t>What Does OCR Investigator Look For?</a:t>
            </a:r>
            <a:br>
              <a:rPr lang="en-US" altLang="en-US"/>
            </a:br>
            <a:r>
              <a:rPr lang="en-US" altLang="en-US"/>
              <a:t>cont.</a:t>
            </a:r>
          </a:p>
        </p:txBody>
      </p:sp>
      <p:sp>
        <p:nvSpPr>
          <p:cNvPr id="89091" name="Content Placeholder 2"/>
          <p:cNvSpPr>
            <a:spLocks noGrp="1"/>
          </p:cNvSpPr>
          <p:nvPr>
            <p:ph idx="1"/>
          </p:nvPr>
        </p:nvSpPr>
        <p:spPr>
          <a:xfrm>
            <a:off x="628650" y="1825637"/>
            <a:ext cx="7886700" cy="3884613"/>
          </a:xfrm>
        </p:spPr>
        <p:txBody>
          <a:bodyPr/>
          <a:lstStyle/>
          <a:p>
            <a:pPr>
              <a:spcBef>
                <a:spcPct val="0"/>
              </a:spcBef>
            </a:pPr>
            <a:r>
              <a:rPr lang="en-US" altLang="en-US" sz="2800"/>
              <a:t>Policies and Procedures to Provide Auxiliary Aids and Services</a:t>
            </a:r>
          </a:p>
          <a:p>
            <a:pPr>
              <a:spcBef>
                <a:spcPct val="0"/>
              </a:spcBef>
            </a:pPr>
            <a:r>
              <a:rPr lang="en-US" altLang="en-US" sz="2800"/>
              <a:t>Are facilities physically accessible</a:t>
            </a:r>
          </a:p>
          <a:p>
            <a:pPr>
              <a:spcBef>
                <a:spcPct val="0"/>
              </a:spcBef>
            </a:pPr>
            <a:r>
              <a:rPr lang="en-US" altLang="en-US" sz="2800"/>
              <a:t>No Retaliation Policy</a:t>
            </a:r>
          </a:p>
          <a:p>
            <a:pPr>
              <a:spcBef>
                <a:spcPct val="0"/>
              </a:spcBef>
            </a:pPr>
            <a:r>
              <a:rPr lang="en-US" altLang="en-US" sz="2800"/>
              <a:t>504/1557 Coordinator</a:t>
            </a:r>
          </a:p>
          <a:p>
            <a:pPr>
              <a:spcBef>
                <a:spcPct val="0"/>
              </a:spcBef>
            </a:pPr>
            <a:r>
              <a:rPr lang="en-US" altLang="en-US" sz="2800"/>
              <a:t>Documentation of Civil Rights Training of Staff</a:t>
            </a:r>
          </a:p>
          <a:p>
            <a:pPr>
              <a:spcBef>
                <a:spcPct val="0"/>
              </a:spcBef>
            </a:pPr>
            <a:endParaRPr lang="en-US" altLang="en-US" sz="28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0114" name="Title 2"/>
          <p:cNvSpPr>
            <a:spLocks noGrp="1"/>
          </p:cNvSpPr>
          <p:nvPr>
            <p:ph type="ctrTitle" idx="4294967295"/>
          </p:nvPr>
        </p:nvSpPr>
        <p:spPr>
          <a:xfrm>
            <a:off x="0" y="2130437"/>
            <a:ext cx="9144000" cy="1470025"/>
          </a:xfrm>
          <a:prstGeom prst="rect">
            <a:avLst/>
          </a:prstGeom>
        </p:spPr>
        <p:txBody>
          <a:bodyPr/>
          <a:lstStyle/>
          <a:p>
            <a:r>
              <a:rPr lang="en-US" altLang="en-US" sz="4800" b="1" dirty="0">
                <a:solidFill>
                  <a:schemeClr val="bg1"/>
                </a:solidFill>
              </a:rPr>
              <a:t>OCR RECENT COMPLAINT RESOLUTIONS</a:t>
            </a:r>
          </a:p>
        </p:txBody>
      </p:sp>
      <p:sp>
        <p:nvSpPr>
          <p:cNvPr id="90115" name="Subtitle 2" descr="empty text box" title="empty text box"/>
          <p:cNvSpPr>
            <a:spLocks noGrp="1"/>
          </p:cNvSpPr>
          <p:nvPr>
            <p:ph type="subTitle" idx="4294967295"/>
          </p:nvPr>
        </p:nvSpPr>
        <p:spPr>
          <a:xfrm>
            <a:off x="0" y="5257800"/>
            <a:ext cx="9067800" cy="381000"/>
          </a:xfrm>
        </p:spPr>
        <p:txBody>
          <a:bodyPr/>
          <a:lstStyle/>
          <a:p>
            <a:endParaRPr lang="en-US" altLang="en-US" dirty="0"/>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81000"/>
            <a:ext cx="7886700" cy="782638"/>
          </a:xfrm>
        </p:spPr>
        <p:txBody>
          <a:bodyPr/>
          <a:lstStyle/>
          <a:p>
            <a:r>
              <a:rPr lang="en-US" altLang="en-US" sz="2800"/>
              <a:t>Voluntary Resolution Agreement - </a:t>
            </a:r>
            <a:r>
              <a:rPr lang="en-US" altLang="en-US" sz="2400"/>
              <a:t>Opioid Use Dependency Recovery--</a:t>
            </a:r>
            <a:r>
              <a:rPr lang="en-US" altLang="en-US" sz="2800"/>
              <a:t> </a:t>
            </a:r>
            <a:r>
              <a:rPr lang="en-US" altLang="en-US" sz="2400"/>
              <a:t>W VA DHHR</a:t>
            </a:r>
          </a:p>
        </p:txBody>
      </p:sp>
      <p:sp>
        <p:nvSpPr>
          <p:cNvPr id="86019" name="Content Placeholder 2"/>
          <p:cNvSpPr>
            <a:spLocks noGrp="1"/>
          </p:cNvSpPr>
          <p:nvPr>
            <p:ph idx="1"/>
          </p:nvPr>
        </p:nvSpPr>
        <p:spPr>
          <a:xfrm>
            <a:off x="628650" y="1825637"/>
            <a:ext cx="7886700" cy="3884613"/>
          </a:xfrm>
        </p:spPr>
        <p:txBody>
          <a:bodyPr/>
          <a:lstStyle/>
          <a:p>
            <a:pPr>
              <a:spcBef>
                <a:spcPct val="0"/>
              </a:spcBef>
              <a:defRPr/>
            </a:pPr>
            <a:r>
              <a:rPr lang="en-US" altLang="en-US" sz="2800" dirty="0"/>
              <a:t>In May 2018, a Complaint was filed with OCR against West Virginia Department of Health and Human Resources (DHHR) by husband and wife who are the paternal aunt and uncle of two small children in Child Protective Services’ custody. </a:t>
            </a:r>
          </a:p>
          <a:p>
            <a:pPr>
              <a:spcBef>
                <a:spcPct val="0"/>
              </a:spcBef>
              <a:defRPr/>
            </a:pPr>
            <a:r>
              <a:rPr lang="en-US" altLang="en-US" sz="2800" dirty="0"/>
              <a:t>DHHR through its Bureau for Children and Families (BCF) is responsible for ensuring the safety of vulnerable children in West Virginia.</a:t>
            </a:r>
          </a:p>
          <a:p>
            <a:pPr marL="0" indent="0">
              <a:spcBef>
                <a:spcPct val="0"/>
              </a:spcBef>
              <a:buNone/>
              <a:defRPr/>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a:t>VRA-Opioid Use Dependency Recovery</a:t>
            </a:r>
            <a:br>
              <a:rPr lang="en-US" altLang="en-US" dirty="0"/>
            </a:br>
            <a:r>
              <a:rPr lang="en-US" altLang="en-US" dirty="0"/>
              <a:t>Allegations</a:t>
            </a:r>
          </a:p>
        </p:txBody>
      </p:sp>
      <p:sp>
        <p:nvSpPr>
          <p:cNvPr id="93187" name="Content Placeholder 2"/>
          <p:cNvSpPr>
            <a:spLocks noGrp="1"/>
          </p:cNvSpPr>
          <p:nvPr>
            <p:ph idx="1"/>
          </p:nvPr>
        </p:nvSpPr>
        <p:spPr>
          <a:xfrm>
            <a:off x="628650" y="1825637"/>
            <a:ext cx="7886700" cy="3884613"/>
          </a:xfrm>
        </p:spPr>
        <p:txBody>
          <a:bodyPr/>
          <a:lstStyle/>
          <a:p>
            <a:pPr>
              <a:spcBef>
                <a:spcPct val="0"/>
              </a:spcBef>
            </a:pPr>
            <a:r>
              <a:rPr lang="en-US" altLang="en-US" sz="2800"/>
              <a:t>Complaint alleged that Child Protective Services discriminated against the Complainants based on disability when it denied their request for placement of the niece because of husband Complainant’s use of medically prescribed Suboxone and his history of opioid use disorder.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dirty="0"/>
              <a:t>VRA-Opioid Use Dependency Recovery</a:t>
            </a:r>
            <a:br>
              <a:rPr lang="en-US" altLang="en-US" dirty="0"/>
            </a:br>
            <a:r>
              <a:rPr lang="en-US" altLang="en-US" dirty="0"/>
              <a:t>Jurisdiction</a:t>
            </a:r>
          </a:p>
        </p:txBody>
      </p:sp>
      <p:sp>
        <p:nvSpPr>
          <p:cNvPr id="94211" name="Content Placeholder 2"/>
          <p:cNvSpPr>
            <a:spLocks noGrp="1"/>
          </p:cNvSpPr>
          <p:nvPr>
            <p:ph idx="1"/>
          </p:nvPr>
        </p:nvSpPr>
        <p:spPr>
          <a:xfrm>
            <a:off x="628650" y="1825637"/>
            <a:ext cx="7886700" cy="3884613"/>
          </a:xfrm>
        </p:spPr>
        <p:txBody>
          <a:bodyPr/>
          <a:lstStyle/>
          <a:p>
            <a:pPr>
              <a:spcBef>
                <a:spcPct val="0"/>
              </a:spcBef>
            </a:pPr>
            <a:r>
              <a:rPr lang="en-US" altLang="en-US" sz="2400"/>
              <a:t>Jurisdiction:</a:t>
            </a:r>
          </a:p>
          <a:p>
            <a:pPr lvl="1">
              <a:spcBef>
                <a:spcPct val="0"/>
              </a:spcBef>
            </a:pPr>
            <a:r>
              <a:rPr lang="en-US" altLang="en-US" sz="2400"/>
              <a:t>DHHR is a recipient of HHS funds requiring its compliance with Section 504</a:t>
            </a:r>
          </a:p>
          <a:p>
            <a:pPr lvl="1">
              <a:spcBef>
                <a:spcPct val="0"/>
              </a:spcBef>
            </a:pPr>
            <a:endParaRPr lang="en-US" altLang="en-US" sz="2400"/>
          </a:p>
          <a:p>
            <a:pPr lvl="1">
              <a:spcBef>
                <a:spcPct val="0"/>
              </a:spcBef>
            </a:pPr>
            <a:r>
              <a:rPr lang="en-US" altLang="en-US" sz="2400"/>
              <a:t>DHHR is a public entity providing state government services hence it is obligated to comply with Title II of the ADA which prohibits discrimination on the basis of disability, including denying opportunities to benefit from services and failing to reasonably modify policies and procedures.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6350" y="152400"/>
            <a:ext cx="3206750" cy="1143000"/>
          </a:xfrm>
        </p:spPr>
        <p:txBody>
          <a:bodyPr/>
          <a:lstStyle/>
          <a:p>
            <a:pPr algn="ctr" eaLnBrk="1" hangingPunct="1"/>
            <a:r>
              <a:rPr lang="en-US" altLang="en-US" sz="4400"/>
              <a:t>About OCR</a:t>
            </a:r>
          </a:p>
        </p:txBody>
      </p:sp>
      <p:sp>
        <p:nvSpPr>
          <p:cNvPr id="2" name="Content Placeholder 1"/>
          <p:cNvSpPr>
            <a:spLocks noGrp="1"/>
          </p:cNvSpPr>
          <p:nvPr>
            <p:ph idx="1"/>
          </p:nvPr>
        </p:nvSpPr>
        <p:spPr>
          <a:xfrm>
            <a:off x="0" y="1371612"/>
            <a:ext cx="8777288" cy="3884613"/>
          </a:xfrm>
        </p:spPr>
        <p:txBody>
          <a:bodyPr rtlCol="0">
            <a:noAutofit/>
          </a:bodyPr>
          <a:lstStyle/>
          <a:p>
            <a:pPr eaLnBrk="1" fontAlgn="auto" hangingPunct="1">
              <a:spcAft>
                <a:spcPts val="0"/>
              </a:spcAft>
              <a:defRPr/>
            </a:pPr>
            <a:r>
              <a:rPr lang="en-US" altLang="en-US" sz="2400" dirty="0"/>
              <a:t>As HHS’s law enforcement agency for civil rights, conscience and religious freedom rights, and health information privacy rights, OCR investigates complaints, enforces rights, promulgates regulations, develops policy, and provides technical assistance and public education to ensure understanding of and compliance with non-discrimination and health information privacy laws.  OCR accomplishes this by:</a:t>
            </a:r>
          </a:p>
          <a:p>
            <a:pPr marL="109728" indent="0" eaLnBrk="1" fontAlgn="auto" hangingPunct="1">
              <a:spcAft>
                <a:spcPts val="0"/>
              </a:spcAft>
              <a:buNone/>
              <a:defRPr/>
            </a:pPr>
            <a:endParaRPr lang="en-US" altLang="en-US" sz="2400" dirty="0"/>
          </a:p>
          <a:p>
            <a:pPr eaLnBrk="1" fontAlgn="auto" hangingPunct="1">
              <a:spcAft>
                <a:spcPts val="0"/>
              </a:spcAft>
              <a:defRPr/>
            </a:pPr>
            <a:r>
              <a:rPr lang="en-US" altLang="en-US" sz="2400" dirty="0"/>
              <a:t>Ensuring that recipients of HHS federal financial assistance comply with federal civil rights laws that prohibit discrimination on the basis of race, color, national origin, disability, age, sex, and religion.</a:t>
            </a:r>
          </a:p>
          <a:p>
            <a:pPr marL="109728" indent="0" eaLnBrk="1" fontAlgn="auto" hangingPunct="1">
              <a:spcAft>
                <a:spcPts val="0"/>
              </a:spcAft>
              <a:buNone/>
              <a:defRPr/>
            </a:pPr>
            <a:endParaRPr lang="en-US" altLang="en-US" sz="2400" dirty="0"/>
          </a:p>
          <a:p>
            <a:pPr eaLnBrk="1" fontAlgn="auto" hangingPunct="1">
              <a:spcAft>
                <a:spcPts val="0"/>
              </a:spcAft>
              <a:defRPr/>
            </a:pPr>
            <a:endParaRPr lang="en-US" sz="11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p:txBody>
          <a:bodyPr/>
          <a:lstStyle/>
          <a:p>
            <a:r>
              <a:rPr lang="en-US" altLang="en-US" dirty="0"/>
              <a:t>VRA- Opioid Use Dependency Recovery</a:t>
            </a:r>
            <a:br>
              <a:rPr lang="en-US" altLang="en-US" dirty="0"/>
            </a:br>
            <a:r>
              <a:rPr lang="en-US" altLang="en-US" dirty="0"/>
              <a:t>The investigation</a:t>
            </a:r>
          </a:p>
        </p:txBody>
      </p:sp>
      <p:sp>
        <p:nvSpPr>
          <p:cNvPr id="5" name="Content Placeholder 4"/>
          <p:cNvSpPr>
            <a:spLocks noGrp="1"/>
          </p:cNvSpPr>
          <p:nvPr>
            <p:ph idx="1"/>
          </p:nvPr>
        </p:nvSpPr>
        <p:spPr>
          <a:xfrm>
            <a:off x="628650" y="1825637"/>
            <a:ext cx="7886700" cy="3884613"/>
          </a:xfrm>
        </p:spPr>
        <p:txBody>
          <a:bodyPr/>
          <a:lstStyle/>
          <a:p>
            <a:pPr>
              <a:defRPr/>
            </a:pPr>
            <a:r>
              <a:rPr lang="en-US" sz="2400" dirty="0"/>
              <a:t>OCR’s investigation addressed potential violations of:</a:t>
            </a:r>
          </a:p>
          <a:p>
            <a:pPr lvl="1">
              <a:defRPr/>
            </a:pPr>
            <a:r>
              <a:rPr lang="en-US" sz="2400" dirty="0"/>
              <a:t>Section 504</a:t>
            </a:r>
          </a:p>
          <a:p>
            <a:pPr lvl="1">
              <a:defRPr/>
            </a:pPr>
            <a:r>
              <a:rPr lang="en-US" sz="2400" dirty="0"/>
              <a:t>Title II of the ADA</a:t>
            </a:r>
          </a:p>
          <a:p>
            <a:pPr lvl="1">
              <a:defRPr/>
            </a:pPr>
            <a:endParaRPr lang="en-US" sz="2400" dirty="0"/>
          </a:p>
          <a:p>
            <a:pPr>
              <a:defRPr/>
            </a:pPr>
            <a:r>
              <a:rPr lang="en-US" sz="2400" dirty="0"/>
              <a:t>The investigation identified systemic deficiencies in DHHR’s Section 504 and Title II policies, practices and procedures in West Virginia’s child welfare system</a:t>
            </a:r>
          </a:p>
          <a:p>
            <a:pPr marL="342900" lvl="1" indent="0">
              <a:buNone/>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a:t>VRA- Opioid Use Dependency Recovery</a:t>
            </a:r>
          </a:p>
        </p:txBody>
      </p:sp>
      <p:sp>
        <p:nvSpPr>
          <p:cNvPr id="96259" name="Content Placeholder 2"/>
          <p:cNvSpPr>
            <a:spLocks noGrp="1"/>
          </p:cNvSpPr>
          <p:nvPr>
            <p:ph idx="1"/>
          </p:nvPr>
        </p:nvSpPr>
        <p:spPr>
          <a:xfrm>
            <a:off x="628650" y="1371600"/>
            <a:ext cx="7886700" cy="4338638"/>
          </a:xfrm>
        </p:spPr>
        <p:txBody>
          <a:bodyPr/>
          <a:lstStyle/>
          <a:p>
            <a:pPr>
              <a:spcBef>
                <a:spcPct val="0"/>
              </a:spcBef>
            </a:pPr>
            <a:r>
              <a:rPr lang="en-US" altLang="en-US" sz="2400"/>
              <a:t>Pursuant to 504 and Title II of the ADA, child welfare agencies are required to ensure that individuals with disabilities are afforded an equal opportunity to participate in and benefit from all child welfare programs, activities and services. This may require:</a:t>
            </a:r>
          </a:p>
          <a:p>
            <a:pPr>
              <a:spcBef>
                <a:spcPct val="0"/>
              </a:spcBef>
            </a:pPr>
            <a:endParaRPr lang="en-US" altLang="en-US" sz="2400"/>
          </a:p>
          <a:p>
            <a:pPr lvl="1">
              <a:spcBef>
                <a:spcPct val="0"/>
              </a:spcBef>
            </a:pPr>
            <a:r>
              <a:rPr lang="en-US" altLang="en-US" sz="2400"/>
              <a:t>Reasonable modifications to an agency’s services and programs</a:t>
            </a:r>
          </a:p>
          <a:p>
            <a:pPr lvl="1">
              <a:spcBef>
                <a:spcPct val="0"/>
              </a:spcBef>
            </a:pPr>
            <a:r>
              <a:rPr lang="en-US" altLang="en-US" sz="2400"/>
              <a:t>Provision of auxiliary aids and services</a:t>
            </a:r>
          </a:p>
          <a:p>
            <a:pPr lvl="1">
              <a:spcBef>
                <a:spcPct val="0"/>
              </a:spcBef>
            </a:pPr>
            <a:r>
              <a:rPr lang="en-US" altLang="en-US" sz="2400"/>
              <a:t>Prohibition of criteria or methods of administration that have effect of discriminating on the basis of disability</a:t>
            </a:r>
          </a:p>
          <a:p>
            <a:pPr>
              <a:spcBef>
                <a:spcPct val="0"/>
              </a:spcBef>
            </a:pPr>
            <a:endParaRPr lang="en-US" altLang="en-US" sz="2400"/>
          </a:p>
          <a:p>
            <a:pPr lvl="1">
              <a:spcBef>
                <a:spcPct val="0"/>
              </a:spcBef>
            </a:pPr>
            <a:endParaRPr lang="en-US" altLang="en-US" sz="2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a:t>VRA-Opioid Use Dependency Recovery</a:t>
            </a:r>
          </a:p>
        </p:txBody>
      </p:sp>
      <p:sp>
        <p:nvSpPr>
          <p:cNvPr id="97283" name="Content Placeholder 2"/>
          <p:cNvSpPr>
            <a:spLocks noGrp="1"/>
          </p:cNvSpPr>
          <p:nvPr>
            <p:ph idx="1"/>
          </p:nvPr>
        </p:nvSpPr>
        <p:spPr>
          <a:xfrm>
            <a:off x="628650" y="1825637"/>
            <a:ext cx="7886700" cy="3884613"/>
          </a:xfrm>
        </p:spPr>
        <p:txBody>
          <a:bodyPr/>
          <a:lstStyle/>
          <a:p>
            <a:pPr>
              <a:spcBef>
                <a:spcPct val="0"/>
              </a:spcBef>
            </a:pPr>
            <a:r>
              <a:rPr lang="en-US" altLang="en-US" sz="3200"/>
              <a:t>April 2020, OCR and DHHR entered into a VRA</a:t>
            </a:r>
          </a:p>
          <a:p>
            <a:pPr>
              <a:spcBef>
                <a:spcPct val="0"/>
              </a:spcBef>
            </a:pPr>
            <a:endParaRPr lang="en-US" altLang="en-US" sz="3200"/>
          </a:p>
          <a:p>
            <a:pPr lvl="1">
              <a:spcBef>
                <a:spcPct val="0"/>
              </a:spcBef>
            </a:pPr>
            <a:endParaRPr lang="en-US" altLang="en-US"/>
          </a:p>
          <a:p>
            <a:pPr>
              <a:spcBef>
                <a:spcPct val="0"/>
              </a:spcBef>
            </a:pPr>
            <a:endParaRPr lang="en-US" altLang="en-US"/>
          </a:p>
          <a:p>
            <a:pPr lvl="1">
              <a:spcBef>
                <a:spcPct val="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dirty="0"/>
              <a:t>VRA-Opioid Use Dependency Recovery– Agreement Terms</a:t>
            </a:r>
          </a:p>
        </p:txBody>
      </p:sp>
      <p:sp>
        <p:nvSpPr>
          <p:cNvPr id="98307" name="Content Placeholder 2"/>
          <p:cNvSpPr>
            <a:spLocks noGrp="1"/>
          </p:cNvSpPr>
          <p:nvPr>
            <p:ph idx="1"/>
          </p:nvPr>
        </p:nvSpPr>
        <p:spPr>
          <a:xfrm>
            <a:off x="628650" y="1447800"/>
            <a:ext cx="7886700" cy="4262438"/>
          </a:xfrm>
        </p:spPr>
        <p:txBody>
          <a:bodyPr/>
          <a:lstStyle/>
          <a:p>
            <a:pPr>
              <a:spcBef>
                <a:spcPct val="0"/>
              </a:spcBef>
            </a:pPr>
            <a:r>
              <a:rPr lang="en-US" altLang="en-US" sz="2400" b="1"/>
              <a:t>General Non-Discrimination Requirements </a:t>
            </a:r>
            <a:r>
              <a:rPr lang="en-US" altLang="en-US" sz="2400"/>
              <a:t>in the VRA applicable to DHHR and its contractors include:</a:t>
            </a:r>
          </a:p>
          <a:p>
            <a:pPr>
              <a:spcBef>
                <a:spcPct val="0"/>
              </a:spcBef>
            </a:pPr>
            <a:endParaRPr lang="en-US" altLang="en-US" sz="2400"/>
          </a:p>
          <a:p>
            <a:pPr lvl="1">
              <a:spcBef>
                <a:spcPct val="0"/>
              </a:spcBef>
            </a:pPr>
            <a:r>
              <a:rPr lang="en-US" altLang="en-US" sz="2400"/>
              <a:t>Ensure that participants with disabilities (or individuals who associate with a person with a disability) are afforded an opportunity to preserve and reunite their families that is equal to the opportunity DHHR offers to participants without disabilities. DHHR will ensure that participants with disabilities are afforded opportunities to serve as legal guardians, foster parents and adoptive parents that are equal to the opportunity that DHHR offers to participants without disabilities.</a:t>
            </a:r>
          </a:p>
          <a:p>
            <a:pPr>
              <a:spcBef>
                <a:spcPct val="0"/>
              </a:spcBef>
            </a:pPr>
            <a:endParaRPr lang="en-US" altLang="en-US" sz="2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a:t>VRA—Opioid Use Dependency Recovery—More Terms</a:t>
            </a:r>
          </a:p>
        </p:txBody>
      </p:sp>
      <p:sp>
        <p:nvSpPr>
          <p:cNvPr id="3" name="Content Placeholder 2"/>
          <p:cNvSpPr>
            <a:spLocks noGrp="1"/>
          </p:cNvSpPr>
          <p:nvPr>
            <p:ph idx="1"/>
          </p:nvPr>
        </p:nvSpPr>
        <p:spPr>
          <a:xfrm>
            <a:off x="628650" y="1825637"/>
            <a:ext cx="7886700" cy="3884613"/>
          </a:xfrm>
        </p:spPr>
        <p:txBody>
          <a:bodyPr/>
          <a:lstStyle/>
          <a:p>
            <a:pPr marL="342900" lvl="1" indent="0">
              <a:buNone/>
              <a:defRPr/>
            </a:pPr>
            <a:r>
              <a:rPr lang="en-US" sz="2400" b="1" dirty="0"/>
              <a:t>General Non-Discrimination Requirements cont.</a:t>
            </a:r>
          </a:p>
          <a:p>
            <a:pPr lvl="1">
              <a:defRPr/>
            </a:pPr>
            <a:endParaRPr lang="en-US" sz="2400" dirty="0"/>
          </a:p>
          <a:p>
            <a:pPr lvl="1">
              <a:defRPr/>
            </a:pPr>
            <a:r>
              <a:rPr lang="en-US" sz="2400" dirty="0"/>
              <a:t>Safety requirements are based on actual risks that pertain to the participant with a disability and not on mere speculation or generalizations</a:t>
            </a:r>
          </a:p>
          <a:p>
            <a:pPr marL="342900" lvl="1" indent="0">
              <a:buNone/>
              <a:defRPr/>
            </a:pPr>
            <a:endParaRPr lang="en-US" sz="2400" dirty="0"/>
          </a:p>
          <a:p>
            <a:pPr lvl="2">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dirty="0"/>
              <a:t>VRA—Opioid Use Dependency Recovery—More Terms cont.</a:t>
            </a:r>
          </a:p>
        </p:txBody>
      </p:sp>
      <p:sp>
        <p:nvSpPr>
          <p:cNvPr id="3" name="Content Placeholder 2"/>
          <p:cNvSpPr>
            <a:spLocks noGrp="1"/>
          </p:cNvSpPr>
          <p:nvPr>
            <p:ph idx="1"/>
          </p:nvPr>
        </p:nvSpPr>
        <p:spPr>
          <a:xfrm>
            <a:off x="457200" y="1447812"/>
            <a:ext cx="7886700" cy="3732213"/>
          </a:xfrm>
        </p:spPr>
        <p:txBody>
          <a:bodyPr/>
          <a:lstStyle/>
          <a:p>
            <a:pPr marL="342900" lvl="1" indent="0">
              <a:buNone/>
              <a:defRPr/>
            </a:pPr>
            <a:r>
              <a:rPr lang="en-US" sz="2400" b="1" dirty="0"/>
              <a:t>General Non-Discrimination Requirements cont.</a:t>
            </a:r>
          </a:p>
          <a:p>
            <a:pPr marL="342900" lvl="1" indent="0">
              <a:buNone/>
              <a:defRPr/>
            </a:pPr>
            <a:endParaRPr lang="en-US" sz="2400" b="1" dirty="0"/>
          </a:p>
          <a:p>
            <a:pPr lvl="1">
              <a:defRPr/>
            </a:pPr>
            <a:r>
              <a:rPr lang="en-US" sz="2400" dirty="0"/>
              <a:t>Nothing prohibits DHHR from removing a child from a participant with a disability or denying placement of a child…if DHHR determines the participant represents a direct threat to the safety of the child. But:</a:t>
            </a:r>
          </a:p>
          <a:p>
            <a:pPr lvl="2">
              <a:defRPr/>
            </a:pPr>
            <a:r>
              <a:rPr lang="en-US" sz="2400" dirty="0"/>
              <a:t>Decisions must not be based on stereotypes or generalizations about persons with disabilities; or</a:t>
            </a:r>
          </a:p>
          <a:p>
            <a:pPr lvl="2">
              <a:defRPr/>
            </a:pPr>
            <a:r>
              <a:rPr lang="en-US" sz="2400" dirty="0"/>
              <a:t>A participant’s diagnosis or intelligence measures; or</a:t>
            </a:r>
          </a:p>
          <a:p>
            <a:pPr lvl="2">
              <a:defRPr/>
            </a:pPr>
            <a:r>
              <a:rPr lang="en-US" sz="2400" dirty="0"/>
              <a:t>A participant’s history of an opioid use disorder or participation in medication assisted treatment (MAT) alone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dirty="0"/>
              <a:t>VRA-Opioid Use Dependency Recovery—More Terms </a:t>
            </a:r>
          </a:p>
        </p:txBody>
      </p:sp>
      <p:sp>
        <p:nvSpPr>
          <p:cNvPr id="3" name="Content Placeholder 2"/>
          <p:cNvSpPr>
            <a:spLocks noGrp="1"/>
          </p:cNvSpPr>
          <p:nvPr>
            <p:ph idx="1"/>
          </p:nvPr>
        </p:nvSpPr>
        <p:spPr>
          <a:xfrm>
            <a:off x="628650" y="1825637"/>
            <a:ext cx="7886700" cy="3884613"/>
          </a:xfrm>
        </p:spPr>
        <p:txBody>
          <a:bodyPr/>
          <a:lstStyle/>
          <a:p>
            <a:pPr marL="342900" lvl="1" indent="0">
              <a:buNone/>
              <a:defRPr/>
            </a:pPr>
            <a:r>
              <a:rPr lang="en-US" sz="2400" b="1" dirty="0"/>
              <a:t>General Non-Discrimination Requirements cont.</a:t>
            </a:r>
          </a:p>
          <a:p>
            <a:pPr lvl="1">
              <a:defRPr/>
            </a:pPr>
            <a:endParaRPr lang="en-US" sz="2400" dirty="0"/>
          </a:p>
          <a:p>
            <a:pPr lvl="1">
              <a:defRPr/>
            </a:pPr>
            <a:r>
              <a:rPr lang="en-US" sz="2400" dirty="0"/>
              <a:t>Decisions are to be based on an individualized assessment of the parent with a disability, based on reasonable judgment that relies on current medical knowledge or on the best available objective evidence; the probability that the potential injury to the child will actually occur; and whether reasonable modifications of policies, practices, or procedures or the provision of auxiliary aids or services will mitigate the risk.</a:t>
            </a:r>
          </a:p>
          <a:p>
            <a:pPr marL="342900" lvl="1" indent="0">
              <a:buNone/>
              <a:defRPr/>
            </a:pPr>
            <a:r>
              <a:rPr lang="en-US" sz="2400"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z="2800" dirty="0"/>
              <a:t>VRA—Opioid Use Dependency Recovery—More Terms and Obligations</a:t>
            </a:r>
          </a:p>
        </p:txBody>
      </p:sp>
      <p:sp>
        <p:nvSpPr>
          <p:cNvPr id="3" name="Content Placeholder 2"/>
          <p:cNvSpPr>
            <a:spLocks noGrp="1"/>
          </p:cNvSpPr>
          <p:nvPr>
            <p:ph idx="1"/>
          </p:nvPr>
        </p:nvSpPr>
        <p:spPr>
          <a:xfrm>
            <a:off x="628650" y="1825637"/>
            <a:ext cx="7886700" cy="3884613"/>
          </a:xfrm>
        </p:spPr>
        <p:txBody>
          <a:bodyPr/>
          <a:lstStyle/>
          <a:p>
            <a:pPr marL="0" indent="0">
              <a:buNone/>
              <a:defRPr/>
            </a:pPr>
            <a:r>
              <a:rPr lang="en-US" sz="2400" b="1" dirty="0"/>
              <a:t>Other Obligations Under the VRA:</a:t>
            </a:r>
          </a:p>
          <a:p>
            <a:pPr>
              <a:defRPr/>
            </a:pPr>
            <a:r>
              <a:rPr lang="en-US" sz="2400" dirty="0"/>
              <a:t>DHHR required to:</a:t>
            </a:r>
          </a:p>
          <a:p>
            <a:pPr lvl="1">
              <a:defRPr/>
            </a:pPr>
            <a:r>
              <a:rPr lang="en-US" sz="2400" dirty="0"/>
              <a:t>Revise and or develop non-discrimination policy and procedures; </a:t>
            </a:r>
          </a:p>
          <a:p>
            <a:pPr lvl="1">
              <a:defRPr/>
            </a:pPr>
            <a:r>
              <a:rPr lang="en-US" sz="2400" dirty="0"/>
              <a:t>Post it notice of non-discrimination</a:t>
            </a:r>
          </a:p>
          <a:p>
            <a:pPr lvl="1">
              <a:defRPr/>
            </a:pPr>
            <a:r>
              <a:rPr lang="en-US" sz="2400" dirty="0"/>
              <a:t>Revise its Grievance Procedure</a:t>
            </a:r>
          </a:p>
          <a:p>
            <a:pPr lvl="1">
              <a:defRPr/>
            </a:pPr>
            <a:r>
              <a:rPr lang="en-US" sz="2400" dirty="0"/>
              <a:t>Appointment a 504/ADA Coordinator</a:t>
            </a:r>
          </a:p>
          <a:p>
            <a:pPr lvl="1">
              <a:defRPr/>
            </a:pPr>
            <a:r>
              <a:rPr lang="en-US" sz="2400" dirty="0"/>
              <a:t>Prepare training materials for staff and provide annual training </a:t>
            </a:r>
          </a:p>
          <a:p>
            <a:pPr lvl="1">
              <a:defRPr/>
            </a:pPr>
            <a:r>
              <a:rPr lang="en-US" sz="2400" dirty="0"/>
              <a:t>Report to OCR over a two year period</a:t>
            </a:r>
          </a:p>
          <a:p>
            <a:pPr lvl="1">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365125"/>
            <a:ext cx="7829550" cy="782638"/>
          </a:xfrm>
        </p:spPr>
        <p:txBody>
          <a:bodyPr/>
          <a:lstStyle/>
          <a:p>
            <a:r>
              <a:rPr lang="en-US" altLang="en-US" sz="2800" dirty="0"/>
              <a:t>VRA—Opioid Use Dependency Recovery—More Terms and Obligations </a:t>
            </a:r>
          </a:p>
        </p:txBody>
      </p:sp>
      <p:sp>
        <p:nvSpPr>
          <p:cNvPr id="3" name="Content Placeholder 2"/>
          <p:cNvSpPr>
            <a:spLocks noGrp="1"/>
          </p:cNvSpPr>
          <p:nvPr>
            <p:ph idx="1"/>
          </p:nvPr>
        </p:nvSpPr>
        <p:spPr>
          <a:xfrm>
            <a:off x="628650" y="1905000"/>
            <a:ext cx="7886700" cy="3805238"/>
          </a:xfrm>
        </p:spPr>
        <p:txBody>
          <a:bodyPr/>
          <a:lstStyle/>
          <a:p>
            <a:pPr marL="0" indent="0">
              <a:buNone/>
              <a:defRPr/>
            </a:pPr>
            <a:r>
              <a:rPr lang="en-US" sz="2400" b="1" dirty="0"/>
              <a:t>Other Obligations Under the VRA cont.</a:t>
            </a:r>
          </a:p>
          <a:p>
            <a:pPr>
              <a:defRPr/>
            </a:pPr>
            <a:endParaRPr lang="en-US" sz="2400" dirty="0"/>
          </a:p>
          <a:p>
            <a:pPr>
              <a:defRPr/>
            </a:pPr>
            <a:r>
              <a:rPr lang="en-US" sz="2400" dirty="0"/>
              <a:t>DHHR is to file the VRA with the Court along with a brief or memorandum notifying the Court of the allegations made by the Complainants and notifying the Court that DHHR and OCR entered into the VRA. Court to determine best interests of the children involved.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a:t>OCR and the Opioid Crisis</a:t>
            </a:r>
          </a:p>
        </p:txBody>
      </p:sp>
      <p:sp>
        <p:nvSpPr>
          <p:cNvPr id="104451" name="Content Placeholder 2"/>
          <p:cNvSpPr>
            <a:spLocks noGrp="1"/>
          </p:cNvSpPr>
          <p:nvPr>
            <p:ph idx="1"/>
          </p:nvPr>
        </p:nvSpPr>
        <p:spPr>
          <a:xfrm>
            <a:off x="628650" y="1825637"/>
            <a:ext cx="7886700" cy="3884613"/>
          </a:xfrm>
        </p:spPr>
        <p:txBody>
          <a:bodyPr/>
          <a:lstStyle/>
          <a:p>
            <a:pPr marL="0" indent="0">
              <a:spcBef>
                <a:spcPct val="0"/>
              </a:spcBef>
              <a:buNone/>
            </a:pPr>
            <a:endParaRPr lang="en-US" altLang="en-US" sz="2400" dirty="0">
              <a:hlinkClick r:id="rId2"/>
            </a:endParaRPr>
          </a:p>
          <a:p>
            <a:pPr marL="0" indent="0">
              <a:spcBef>
                <a:spcPct val="0"/>
              </a:spcBef>
              <a:buNone/>
            </a:pPr>
            <a:endParaRPr lang="en-US" altLang="en-US" dirty="0"/>
          </a:p>
          <a:p>
            <a:pPr marL="0" indent="0">
              <a:spcBef>
                <a:spcPct val="0"/>
              </a:spcBef>
              <a:buNone/>
            </a:pPr>
            <a:r>
              <a:rPr lang="en-US" altLang="en-US" sz="2800" dirty="0"/>
              <a:t>For more information about OCR and the Opioid crisis see: </a:t>
            </a:r>
            <a:r>
              <a:rPr lang="en-US" altLang="en-US" sz="2800" dirty="0">
                <a:hlinkClick r:id="rId2" tooltip="OCR Special Topics Opioid Crisis"/>
              </a:rPr>
              <a:t>https://www.hhs.gov/civil-rights/for-individuals/special-topics/opioids/index.html</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4400"/>
              <a:t>About OCR cont.</a:t>
            </a:r>
          </a:p>
        </p:txBody>
      </p:sp>
      <p:sp>
        <p:nvSpPr>
          <p:cNvPr id="3" name="Content Placeholder 2"/>
          <p:cNvSpPr>
            <a:spLocks noGrp="1"/>
          </p:cNvSpPr>
          <p:nvPr>
            <p:ph idx="1"/>
          </p:nvPr>
        </p:nvSpPr>
        <p:spPr>
          <a:xfrm>
            <a:off x="628650" y="1295400"/>
            <a:ext cx="7886700" cy="4414838"/>
          </a:xfrm>
        </p:spPr>
        <p:txBody>
          <a:bodyPr/>
          <a:lstStyle/>
          <a:p>
            <a:pPr eaLnBrk="1" fontAlgn="auto" hangingPunct="1">
              <a:spcAft>
                <a:spcPts val="0"/>
              </a:spcAft>
              <a:defRPr/>
            </a:pPr>
            <a:r>
              <a:rPr lang="en-US" altLang="en-US" sz="2400" dirty="0"/>
              <a:t>Ensuring that federal agencies, state and local governments, health care providers, health plans, and others comply with federal laws protecting conscience and the free exercise of religion and prohibiting coercion and discrimination in health and human services.</a:t>
            </a:r>
          </a:p>
          <a:p>
            <a:pPr marL="109728" indent="0" eaLnBrk="1" fontAlgn="auto" hangingPunct="1">
              <a:spcAft>
                <a:spcPts val="0"/>
              </a:spcAft>
              <a:buNone/>
              <a:defRPr/>
            </a:pPr>
            <a:r>
              <a:rPr lang="en-US" altLang="en-US" sz="2400" dirty="0"/>
              <a:t> </a:t>
            </a:r>
          </a:p>
          <a:p>
            <a:pPr eaLnBrk="1" fontAlgn="auto" hangingPunct="1">
              <a:spcAft>
                <a:spcPts val="0"/>
              </a:spcAft>
              <a:defRPr/>
            </a:pPr>
            <a:r>
              <a:rPr lang="en-US" altLang="en-US" sz="2400" dirty="0"/>
              <a:t>Ensuring the practices of health care providers, health plans, healthcare clearinghouses, and their business associates adhere to federal privacy, security, and breach notification laws under the Health Insurance Portability and Accountability Act (HIPAA), as amended, through the investigation of complaints, self-reports of breaches, compliance reviews, and audits.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z="2800"/>
              <a:t>Voluntary Resolution Agreement - Strengthen Auxiliary Aids and Services--Christus</a:t>
            </a:r>
          </a:p>
        </p:txBody>
      </p:sp>
      <p:sp>
        <p:nvSpPr>
          <p:cNvPr id="105475" name="Content Placeholder 2"/>
          <p:cNvSpPr>
            <a:spLocks noGrp="1"/>
          </p:cNvSpPr>
          <p:nvPr>
            <p:ph idx="1"/>
          </p:nvPr>
        </p:nvSpPr>
        <p:spPr>
          <a:xfrm>
            <a:off x="628650" y="1825637"/>
            <a:ext cx="7886700" cy="3884613"/>
          </a:xfrm>
        </p:spPr>
        <p:txBody>
          <a:bodyPr/>
          <a:lstStyle/>
          <a:p>
            <a:pPr>
              <a:spcBef>
                <a:spcPct val="0"/>
              </a:spcBef>
            </a:pPr>
            <a:r>
              <a:rPr lang="en-US" altLang="en-US" sz="2400"/>
              <a:t>CHRISTUS TMF is a faith-based, not-for-profit organization that includes six hospitals and over thirty clinics and outpatient centers in Texas. </a:t>
            </a:r>
          </a:p>
          <a:p>
            <a:pPr>
              <a:spcBef>
                <a:spcPct val="0"/>
              </a:spcBef>
            </a:pPr>
            <a:r>
              <a:rPr lang="en-US" altLang="en-US" sz="2400"/>
              <a:t>CHRISTUS receives FFA through its participation in the Medicare and Medicaid programs and is subject to the requirements of Section 504 and Section 1557.</a:t>
            </a:r>
          </a:p>
          <a:p>
            <a:pPr>
              <a:spcBef>
                <a:spcPct val="0"/>
              </a:spcBef>
            </a:pPr>
            <a:r>
              <a:rPr lang="en-US" altLang="en-US" sz="2400"/>
              <a:t>OCR initiated a compliance review after it received a complaint, on behalf of a CHRISTUS patient, that a CHRISTUS clinic and hospital failed to provide adequate or timely interpreter services despite multiple requests.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52400" y="365125"/>
            <a:ext cx="7886700" cy="782638"/>
          </a:xfrm>
        </p:spPr>
        <p:txBody>
          <a:bodyPr/>
          <a:lstStyle/>
          <a:p>
            <a:r>
              <a:rPr lang="en-US" altLang="en-US" dirty="0"/>
              <a:t>VRA to Strengthen Auxiliary Aids and Services—</a:t>
            </a:r>
            <a:r>
              <a:rPr lang="en-US" altLang="en-US" dirty="0" err="1"/>
              <a:t>Christus</a:t>
            </a:r>
            <a:r>
              <a:rPr lang="en-US" altLang="en-US" dirty="0"/>
              <a:t>—More Facts</a:t>
            </a:r>
          </a:p>
        </p:txBody>
      </p:sp>
      <p:sp>
        <p:nvSpPr>
          <p:cNvPr id="88067" name="Content Placeholder 2"/>
          <p:cNvSpPr>
            <a:spLocks noGrp="1"/>
          </p:cNvSpPr>
          <p:nvPr>
            <p:ph idx="1"/>
          </p:nvPr>
        </p:nvSpPr>
        <p:spPr>
          <a:xfrm>
            <a:off x="628650" y="1825637"/>
            <a:ext cx="7886700" cy="3884613"/>
          </a:xfrm>
        </p:spPr>
        <p:txBody>
          <a:bodyPr/>
          <a:lstStyle/>
          <a:p>
            <a:pPr>
              <a:spcBef>
                <a:spcPct val="0"/>
              </a:spcBef>
              <a:defRPr/>
            </a:pPr>
            <a:r>
              <a:rPr lang="en-US" altLang="en-US" sz="2800" dirty="0"/>
              <a:t>OCR subsequently received information from additional patients alleging deficiencies in CHRISTUS' provision of auxiliary aids and services to individuals who are deaf or hard of hearing.</a:t>
            </a:r>
          </a:p>
          <a:p>
            <a:pPr marL="0" indent="0">
              <a:spcBef>
                <a:spcPct val="0"/>
              </a:spcBef>
              <a:buNone/>
              <a:defRPr/>
            </a:pPr>
            <a:endParaRPr lang="en-US" altLang="en-US" sz="2800" dirty="0"/>
          </a:p>
          <a:p>
            <a:pPr>
              <a:spcBef>
                <a:spcPct val="0"/>
              </a:spcBef>
              <a:defRPr/>
            </a:pPr>
            <a:r>
              <a:rPr lang="en-US" altLang="en-US" sz="2800" dirty="0"/>
              <a:t> The allegations led OCR to conduct a broad review of CHRISTUS’ policies and procedures regarding its obligations under Section 504 and Section 1557.</a:t>
            </a:r>
          </a:p>
          <a:p>
            <a:pPr>
              <a:spcBef>
                <a:spcPct val="0"/>
              </a:spcBef>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z="2800" dirty="0"/>
              <a:t>VRA to Strengthen Auxiliary Aids &amp; Services—</a:t>
            </a:r>
            <a:r>
              <a:rPr lang="en-US" altLang="en-US" sz="2800" dirty="0" err="1"/>
              <a:t>Christus</a:t>
            </a:r>
            <a:r>
              <a:rPr lang="en-US" altLang="en-US" sz="2800" dirty="0"/>
              <a:t>—Terms of Agreement</a:t>
            </a:r>
          </a:p>
        </p:txBody>
      </p:sp>
      <p:sp>
        <p:nvSpPr>
          <p:cNvPr id="100355" name="Content Placeholder 2"/>
          <p:cNvSpPr>
            <a:spLocks noGrp="1"/>
          </p:cNvSpPr>
          <p:nvPr>
            <p:ph idx="1"/>
          </p:nvPr>
        </p:nvSpPr>
        <p:spPr>
          <a:xfrm>
            <a:off x="628650" y="1825637"/>
            <a:ext cx="7886700" cy="3884613"/>
          </a:xfrm>
        </p:spPr>
        <p:txBody>
          <a:bodyPr/>
          <a:lstStyle/>
          <a:p>
            <a:pPr>
              <a:spcBef>
                <a:spcPct val="0"/>
              </a:spcBef>
              <a:defRPr/>
            </a:pPr>
            <a:r>
              <a:rPr lang="en-US" altLang="en-US" sz="2400" dirty="0"/>
              <a:t>In January 2020, as a result of OCR’s investigation, CHRISTUS and OCR entered into a VRA in which CHRISTUS agreed to:</a:t>
            </a:r>
          </a:p>
          <a:p>
            <a:pPr marL="0" indent="0">
              <a:spcBef>
                <a:spcPct val="0"/>
              </a:spcBef>
              <a:buNone/>
              <a:defRPr/>
            </a:pPr>
            <a:endParaRPr lang="en-US" altLang="en-US" sz="2400" dirty="0"/>
          </a:p>
          <a:p>
            <a:pPr lvl="1">
              <a:spcBef>
                <a:spcPct val="0"/>
              </a:spcBef>
              <a:defRPr/>
            </a:pPr>
            <a:r>
              <a:rPr lang="en-US" altLang="en-US" sz="2400" dirty="0"/>
              <a:t>Perform communication assessments at patient intake and reassess communication effectiveness regularly;</a:t>
            </a:r>
          </a:p>
          <a:p>
            <a:pPr lvl="1">
              <a:spcBef>
                <a:spcPct val="0"/>
              </a:spcBef>
              <a:defRPr/>
            </a:pPr>
            <a:r>
              <a:rPr lang="en-US" altLang="en-US" sz="2400" dirty="0"/>
              <a:t>Improve and upgrade its review, assessment, and provision of qualified interpreters, including in-person and video remote interpreting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228600" y="365125"/>
            <a:ext cx="7829550" cy="782638"/>
          </a:xfrm>
        </p:spPr>
        <p:txBody>
          <a:bodyPr/>
          <a:lstStyle/>
          <a:p>
            <a:r>
              <a:rPr lang="en-US" altLang="en-US" dirty="0"/>
              <a:t>VRA to Strengthen Auxiliary Aids and Services—</a:t>
            </a:r>
            <a:r>
              <a:rPr lang="en-US" altLang="en-US" dirty="0" err="1"/>
              <a:t>Christus</a:t>
            </a:r>
            <a:r>
              <a:rPr lang="en-US" altLang="en-US" dirty="0"/>
              <a:t>—More Terms</a:t>
            </a:r>
          </a:p>
        </p:txBody>
      </p:sp>
      <p:sp>
        <p:nvSpPr>
          <p:cNvPr id="108547" name="Content Placeholder 2"/>
          <p:cNvSpPr>
            <a:spLocks noGrp="1"/>
          </p:cNvSpPr>
          <p:nvPr>
            <p:ph idx="1"/>
          </p:nvPr>
        </p:nvSpPr>
        <p:spPr>
          <a:xfrm>
            <a:off x="628650" y="1825637"/>
            <a:ext cx="7886700" cy="3884613"/>
          </a:xfrm>
        </p:spPr>
        <p:txBody>
          <a:bodyPr/>
          <a:lstStyle/>
          <a:p>
            <a:pPr lvl="1">
              <a:spcBef>
                <a:spcPct val="0"/>
              </a:spcBef>
            </a:pPr>
            <a:r>
              <a:rPr lang="en-US" altLang="en-US" sz="2400"/>
              <a:t>Provide annual staff training on effective communication;</a:t>
            </a:r>
          </a:p>
          <a:p>
            <a:pPr lvl="1">
              <a:spcBef>
                <a:spcPct val="0"/>
              </a:spcBef>
            </a:pPr>
            <a:r>
              <a:rPr lang="en-US" altLang="en-US" sz="2400"/>
              <a:t>Submit reports to OCR regarding CHRISTUS’ ongoing compliance activities; </a:t>
            </a:r>
          </a:p>
          <a:p>
            <a:pPr lvl="1">
              <a:spcBef>
                <a:spcPct val="0"/>
              </a:spcBef>
            </a:pPr>
            <a:r>
              <a:rPr lang="en-US" altLang="en-US" sz="2400"/>
              <a:t>Conduct outreach to local disability groups on the available auxiliary aids and services that CHRISTUS TMF provides to individuals who are deaf or hard of hearing.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0" y="228600"/>
            <a:ext cx="8039100" cy="935038"/>
          </a:xfrm>
        </p:spPr>
        <p:txBody>
          <a:bodyPr/>
          <a:lstStyle/>
          <a:p>
            <a:r>
              <a:rPr lang="en-US" altLang="en-US" sz="3200" dirty="0"/>
              <a:t>Voluntary Corrective Action –HIV/AIDS--Florida Orthopedic—</a:t>
            </a:r>
            <a:r>
              <a:rPr lang="en-US" altLang="en-US" sz="2400" dirty="0"/>
              <a:t>The Complaint</a:t>
            </a:r>
          </a:p>
        </p:txBody>
      </p:sp>
      <p:sp>
        <p:nvSpPr>
          <p:cNvPr id="109571" name="Content Placeholder 2"/>
          <p:cNvSpPr>
            <a:spLocks noGrp="1"/>
          </p:cNvSpPr>
          <p:nvPr>
            <p:ph idx="1"/>
          </p:nvPr>
        </p:nvSpPr>
        <p:spPr>
          <a:xfrm>
            <a:off x="628650" y="1825637"/>
            <a:ext cx="7886700" cy="3884613"/>
          </a:xfrm>
        </p:spPr>
        <p:txBody>
          <a:bodyPr/>
          <a:lstStyle/>
          <a:p>
            <a:pPr>
              <a:spcBef>
                <a:spcPct val="0"/>
              </a:spcBef>
            </a:pPr>
            <a:r>
              <a:rPr lang="en-US" altLang="en-US" sz="2400" dirty="0"/>
              <a:t>In February 2017, OCR received a complaint that a Florida Orthopedic surgeon allegedly made an offensive comment relating to the patient's HIV status and then refused to perform the patient's scheduled surgery which prompted the patient to file a complaint with OCR. </a:t>
            </a:r>
          </a:p>
          <a:p>
            <a:pPr>
              <a:spcBef>
                <a:spcPct val="0"/>
              </a:spcBef>
            </a:pPr>
            <a:r>
              <a:rPr lang="en-US" altLang="en-US" sz="2400" dirty="0"/>
              <a:t>After informing Florida Orthopedic of the allegations, and before OCR reached any conclusion as to the merits of the claims, Florida Orthopedic prohibited the patient from receiving further care at the practice and cited patient's complaint with HHS as a basis.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dirty="0"/>
              <a:t>VCA-HIV/AIDS-Florida Orthopedic—The Practice and Jurisdiction</a:t>
            </a:r>
          </a:p>
        </p:txBody>
      </p:sp>
      <p:sp>
        <p:nvSpPr>
          <p:cNvPr id="110595" name="Content Placeholder 2"/>
          <p:cNvSpPr>
            <a:spLocks noGrp="1"/>
          </p:cNvSpPr>
          <p:nvPr>
            <p:ph idx="1"/>
          </p:nvPr>
        </p:nvSpPr>
        <p:spPr>
          <a:xfrm>
            <a:off x="628650" y="1825637"/>
            <a:ext cx="7886700" cy="3884613"/>
          </a:xfrm>
        </p:spPr>
        <p:txBody>
          <a:bodyPr/>
          <a:lstStyle/>
          <a:p>
            <a:pPr>
              <a:spcBef>
                <a:spcPct val="0"/>
              </a:spcBef>
            </a:pPr>
            <a:r>
              <a:rPr lang="en-US" altLang="en-US" sz="2400"/>
              <a:t>Florida Orthopedic is a comprehensive orthopedic practice that employs approximately 40 physicians working in 10 offices and 20 hospitals in the Tampa area. </a:t>
            </a:r>
          </a:p>
          <a:p>
            <a:pPr>
              <a:spcBef>
                <a:spcPct val="0"/>
              </a:spcBef>
            </a:pPr>
            <a:r>
              <a:rPr lang="en-US" altLang="en-US" sz="2400"/>
              <a:t>Florida Orthopedic receives federal financial assistance through its participation in Medicaid and Medicare Part C; and is subject to the requirements of Section 504. </a:t>
            </a:r>
          </a:p>
          <a:p>
            <a:pPr>
              <a:spcBef>
                <a:spcPct val="0"/>
              </a:spcBef>
            </a:pPr>
            <a:r>
              <a:rPr lang="en-US" altLang="en-US" sz="2400"/>
              <a:t>Section 504 prohibits discrimination on the basis of disability (including HIV/AIDS) in health programs or activities that receive HHS funding, such as medical practices, nursing homes, and hospitals.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VCA—HIV/AIDS—Florida Orthopedic—Terms of Agreement</a:t>
            </a:r>
          </a:p>
        </p:txBody>
      </p:sp>
      <p:sp>
        <p:nvSpPr>
          <p:cNvPr id="112643" name="Content Placeholder 2"/>
          <p:cNvSpPr>
            <a:spLocks noGrp="1"/>
          </p:cNvSpPr>
          <p:nvPr>
            <p:ph idx="1"/>
          </p:nvPr>
        </p:nvSpPr>
        <p:spPr>
          <a:xfrm>
            <a:off x="628650" y="1371600"/>
            <a:ext cx="7886700" cy="4338638"/>
          </a:xfrm>
        </p:spPr>
        <p:txBody>
          <a:bodyPr/>
          <a:lstStyle/>
          <a:p>
            <a:pPr>
              <a:spcBef>
                <a:spcPct val="0"/>
              </a:spcBef>
            </a:pPr>
            <a:r>
              <a:rPr lang="en-US" altLang="en-US" sz="2400" dirty="0"/>
              <a:t>The patient informed OCR of the retaliatory dismissal from the practice and on this ground OCR secured several corrective actions from Florida Orthopedic, including amending its nondiscrimination policies and revising its procedures for dismissing any patient from the practice. </a:t>
            </a:r>
          </a:p>
          <a:p>
            <a:pPr>
              <a:spcBef>
                <a:spcPct val="0"/>
              </a:spcBef>
            </a:pPr>
            <a:r>
              <a:rPr lang="en-US" altLang="en-US" sz="2400" dirty="0"/>
              <a:t>Florida Orthopedic provided staff with multiple trainings on HIV, federal non-discrimination laws, grievance procedures, and the requirement to refrain from retaliatory actions.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28600" y="365125"/>
            <a:ext cx="7829550" cy="782638"/>
          </a:xfrm>
        </p:spPr>
        <p:txBody>
          <a:bodyPr/>
          <a:lstStyle/>
          <a:p>
            <a:r>
              <a:rPr lang="en-US" altLang="en-US" dirty="0"/>
              <a:t>VCA—HIV/AIDS—Florida Orthopedic—More Terms</a:t>
            </a:r>
          </a:p>
        </p:txBody>
      </p:sp>
      <p:sp>
        <p:nvSpPr>
          <p:cNvPr id="113667" name="Content Placeholder 2"/>
          <p:cNvSpPr>
            <a:spLocks noGrp="1"/>
          </p:cNvSpPr>
          <p:nvPr>
            <p:ph idx="1"/>
          </p:nvPr>
        </p:nvSpPr>
        <p:spPr>
          <a:xfrm>
            <a:off x="628650" y="1825637"/>
            <a:ext cx="7886700" cy="3884613"/>
          </a:xfrm>
        </p:spPr>
        <p:txBody>
          <a:bodyPr/>
          <a:lstStyle/>
          <a:p>
            <a:pPr>
              <a:spcBef>
                <a:spcPct val="0"/>
              </a:spcBef>
            </a:pPr>
            <a:r>
              <a:rPr lang="en-US" altLang="en-US" sz="2400" dirty="0"/>
              <a:t>Before Florida Orthopedic completed its compliance activities, it provided the complainant with referrals to three orthopedic surgeons in the area to prevent further delays in the patient's health care. </a:t>
            </a:r>
          </a:p>
          <a:p>
            <a:pPr>
              <a:spcBef>
                <a:spcPct val="0"/>
              </a:spcBef>
            </a:pPr>
            <a:r>
              <a:rPr lang="en-US" altLang="en-US" sz="2400" dirty="0"/>
              <a:t>Complaint closed October 2019.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a:t>OCR and HIV/AIDS </a:t>
            </a:r>
          </a:p>
        </p:txBody>
      </p:sp>
      <p:sp>
        <p:nvSpPr>
          <p:cNvPr id="115715" name="Content Placeholder 2"/>
          <p:cNvSpPr>
            <a:spLocks noGrp="1"/>
          </p:cNvSpPr>
          <p:nvPr>
            <p:ph idx="1"/>
          </p:nvPr>
        </p:nvSpPr>
        <p:spPr>
          <a:xfrm>
            <a:off x="628650" y="1825637"/>
            <a:ext cx="7886700" cy="3884613"/>
          </a:xfrm>
        </p:spPr>
        <p:txBody>
          <a:bodyPr/>
          <a:lstStyle/>
          <a:p>
            <a:pPr>
              <a:spcBef>
                <a:spcPct val="0"/>
              </a:spcBef>
            </a:pPr>
            <a:r>
              <a:rPr lang="en-US" altLang="en-US" sz="2800" dirty="0"/>
              <a:t>For additional information on HHS OCR's work on HIV/AIDS issues, visit: </a:t>
            </a:r>
            <a:r>
              <a:rPr lang="en-US" altLang="en-US" sz="2800" dirty="0">
                <a:hlinkClick r:id="rId2" tooltip="OCR Special Topics on HIV"/>
              </a:rPr>
              <a:t>www.hhs.gov/civil-rights/for-individuals/special-topics/hiv</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52400" y="533400"/>
            <a:ext cx="7886700" cy="782638"/>
          </a:xfrm>
        </p:spPr>
        <p:txBody>
          <a:bodyPr/>
          <a:lstStyle/>
          <a:p>
            <a:r>
              <a:rPr lang="en-US" altLang="en-US" sz="2400" dirty="0"/>
              <a:t>Voluntary Resolution Agreement -- Auxiliary Aids &amp; Services—Mid-Maryland—The Complaint</a:t>
            </a:r>
          </a:p>
        </p:txBody>
      </p:sp>
      <p:sp>
        <p:nvSpPr>
          <p:cNvPr id="94211" name="Content Placeholder 2"/>
          <p:cNvSpPr>
            <a:spLocks noGrp="1"/>
          </p:cNvSpPr>
          <p:nvPr>
            <p:ph idx="1"/>
          </p:nvPr>
        </p:nvSpPr>
        <p:spPr>
          <a:xfrm>
            <a:off x="628650" y="1825637"/>
            <a:ext cx="7886700" cy="3884613"/>
          </a:xfrm>
        </p:spPr>
        <p:txBody>
          <a:bodyPr/>
          <a:lstStyle/>
          <a:p>
            <a:pPr>
              <a:spcBef>
                <a:spcPct val="0"/>
              </a:spcBef>
              <a:defRPr/>
            </a:pPr>
            <a:r>
              <a:rPr lang="en-US" altLang="en-US" sz="2400" dirty="0"/>
              <a:t>In February 2017, OCR received a complaint that a sign language interpreter provided by Mid-Maryland Musculoskeletal Institute (“MMI”) for a patient and his companion (mother) was not qualified to provide sign language interpretation, in violation of Section 504 and Section 1557.</a:t>
            </a:r>
          </a:p>
          <a:p>
            <a:pPr marL="0" indent="0">
              <a:spcBef>
                <a:spcPct val="0"/>
              </a:spcBef>
              <a:buNone/>
              <a:defRPr/>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7772400" cy="1227138"/>
          </a:xfrm>
        </p:spPr>
        <p:txBody>
          <a:bodyPr anchor="t"/>
          <a:lstStyle/>
          <a:p>
            <a:pPr eaLnBrk="1" hangingPunct="1"/>
            <a:r>
              <a:rPr lang="en-US" altLang="en-US" sz="4000">
                <a:cs typeface="Arial" panose="020B0604020202020204" pitchFamily="34" charset="0"/>
              </a:rPr>
              <a:t>Enforcement and Compliance Activities </a:t>
            </a:r>
          </a:p>
        </p:txBody>
      </p:sp>
      <p:sp>
        <p:nvSpPr>
          <p:cNvPr id="927747" name="Rectangle 3"/>
          <p:cNvSpPr>
            <a:spLocks noGrp="1" noChangeArrowheads="1"/>
          </p:cNvSpPr>
          <p:nvPr>
            <p:ph idx="1"/>
          </p:nvPr>
        </p:nvSpPr>
        <p:spPr>
          <a:xfrm>
            <a:off x="876300" y="1752600"/>
            <a:ext cx="7429500" cy="3657600"/>
          </a:xfrm>
        </p:spPr>
        <p:txBody>
          <a:bodyPr rtlCol="0">
            <a:normAutofit/>
          </a:bodyPr>
          <a:lstStyle/>
          <a:p>
            <a:pPr marL="347472" indent="-346075" eaLnBrk="1" fontAlgn="auto" hangingPunct="1">
              <a:spcAft>
                <a:spcPts val="0"/>
              </a:spcAft>
              <a:buSzPct val="80000"/>
              <a:defRPr/>
            </a:pPr>
            <a:r>
              <a:rPr lang="en-US" altLang="en-US" sz="2800" dirty="0">
                <a:cs typeface="Arial" panose="020B0604020202020204" pitchFamily="34" charset="0"/>
              </a:rPr>
              <a:t>Complaint Investigations </a:t>
            </a:r>
          </a:p>
          <a:p>
            <a:pPr marL="347472" indent="-346075" eaLnBrk="1" fontAlgn="auto" hangingPunct="1">
              <a:spcAft>
                <a:spcPts val="0"/>
              </a:spcAft>
              <a:buSzPct val="80000"/>
              <a:defRPr/>
            </a:pPr>
            <a:r>
              <a:rPr lang="en-US" altLang="en-US" sz="2800" dirty="0">
                <a:cs typeface="Arial" panose="020B0604020202020204" pitchFamily="34" charset="0"/>
              </a:rPr>
              <a:t>Compliance Reviews</a:t>
            </a:r>
          </a:p>
          <a:p>
            <a:pPr marL="347472" indent="-346075" eaLnBrk="1" fontAlgn="auto" hangingPunct="1">
              <a:spcAft>
                <a:spcPts val="0"/>
              </a:spcAft>
              <a:buSzPct val="80000"/>
              <a:defRPr/>
            </a:pPr>
            <a:r>
              <a:rPr lang="en-US" sz="2800" dirty="0">
                <a:cs typeface="Arial" panose="020B0604020202020204" pitchFamily="34" charset="0"/>
              </a:rPr>
              <a:t>Voluntary Resolution Agreements </a:t>
            </a:r>
          </a:p>
          <a:p>
            <a:pPr marL="347472" indent="-346075" eaLnBrk="1" fontAlgn="auto" hangingPunct="1">
              <a:spcAft>
                <a:spcPts val="0"/>
              </a:spcAft>
              <a:buSzPct val="80000"/>
              <a:defRPr/>
            </a:pPr>
            <a:r>
              <a:rPr lang="en-US" sz="2800" dirty="0">
                <a:cs typeface="Arial" panose="020B0604020202020204" pitchFamily="34" charset="0"/>
              </a:rPr>
              <a:t>Formal Enforcement</a:t>
            </a:r>
          </a:p>
          <a:p>
            <a:pPr marL="347472" indent="-346075" eaLnBrk="1" fontAlgn="auto" hangingPunct="1">
              <a:spcAft>
                <a:spcPts val="0"/>
              </a:spcAft>
              <a:buSzPct val="80000"/>
              <a:defRPr/>
            </a:pPr>
            <a:r>
              <a:rPr lang="en-US" sz="2800" dirty="0">
                <a:cs typeface="Arial" panose="020B0604020202020204" pitchFamily="34" charset="0"/>
              </a:rPr>
              <a:t>Audits</a:t>
            </a:r>
          </a:p>
          <a:p>
            <a:pPr marL="347472" indent="-346075" eaLnBrk="1" fontAlgn="auto" hangingPunct="1">
              <a:spcAft>
                <a:spcPts val="0"/>
              </a:spcAft>
              <a:buSzPct val="80000"/>
              <a:defRPr/>
            </a:pPr>
            <a:r>
              <a:rPr lang="en-US" altLang="en-US" sz="2800" dirty="0">
                <a:cs typeface="Arial" panose="020B0604020202020204" pitchFamily="34" charset="0"/>
              </a:rPr>
              <a:t>Outreach and Public Education</a:t>
            </a:r>
          </a:p>
          <a:p>
            <a:pPr marL="347472" indent="-346075" eaLnBrk="1" fontAlgn="auto" hangingPunct="1">
              <a:spcAft>
                <a:spcPts val="0"/>
              </a:spcAft>
              <a:buSzPct val="80000"/>
              <a:defRPr/>
            </a:pPr>
            <a:r>
              <a:rPr lang="en-US" altLang="en-US" sz="2800" dirty="0">
                <a:cs typeface="Arial" panose="020B0604020202020204" pitchFamily="34" charset="0"/>
              </a:rPr>
              <a:t>Policy Development</a:t>
            </a:r>
          </a:p>
          <a:p>
            <a:pPr marL="0" indent="-346075" eaLnBrk="1" fontAlgn="auto" hangingPunct="1">
              <a:spcAft>
                <a:spcPts val="0"/>
              </a:spcAft>
              <a:buSzPct val="80000"/>
              <a:defRPr/>
            </a:pPr>
            <a:endParaRPr lang="en-US" sz="2800" dirty="0">
              <a:cs typeface="Arial" panose="020B0604020202020204" pitchFamily="34" charset="0"/>
            </a:endParaRPr>
          </a:p>
          <a:p>
            <a:pPr marL="346075" indent="-346075" eaLnBrk="1" fontAlgn="auto" hangingPunct="1">
              <a:spcAft>
                <a:spcPts val="0"/>
              </a:spcAft>
              <a:buSzPct val="80000"/>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z="2400" dirty="0"/>
              <a:t>Voluntary Resolution Agreement --  Auxiliary Aids &amp; Services—MMI—The Practice and its Compliance History</a:t>
            </a:r>
          </a:p>
        </p:txBody>
      </p:sp>
      <p:sp>
        <p:nvSpPr>
          <p:cNvPr id="3" name="Content Placeholder 2"/>
          <p:cNvSpPr>
            <a:spLocks noGrp="1"/>
          </p:cNvSpPr>
          <p:nvPr>
            <p:ph idx="1"/>
          </p:nvPr>
        </p:nvSpPr>
        <p:spPr>
          <a:xfrm>
            <a:off x="628650" y="1825637"/>
            <a:ext cx="7886700" cy="3884613"/>
          </a:xfrm>
        </p:spPr>
        <p:txBody>
          <a:bodyPr/>
          <a:lstStyle/>
          <a:p>
            <a:pPr>
              <a:spcBef>
                <a:spcPct val="0"/>
              </a:spcBef>
              <a:defRPr/>
            </a:pPr>
            <a:r>
              <a:rPr lang="en-US" altLang="en-US" sz="2400" dirty="0"/>
              <a:t>MMI is an orthopedic practice that provides a full-range of orthopedic services.</a:t>
            </a:r>
          </a:p>
          <a:p>
            <a:pPr marL="0" indent="0">
              <a:spcBef>
                <a:spcPct val="0"/>
              </a:spcBef>
              <a:buNone/>
              <a:defRPr/>
            </a:pPr>
            <a:endParaRPr lang="en-US" altLang="en-US" sz="2400" dirty="0"/>
          </a:p>
          <a:p>
            <a:pPr>
              <a:spcBef>
                <a:spcPct val="0"/>
              </a:spcBef>
              <a:defRPr/>
            </a:pPr>
            <a:r>
              <a:rPr lang="en-US" altLang="en-US" sz="2400" dirty="0"/>
              <a:t>MMI had entered into a Voluntary Resolution Agreement (VRA) with OCR in 2009 in which it agreed to provide qualified sign language interpreters.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dirty="0"/>
              <a:t>VRA to Strengthen Auxiliary Aids and Services—MMI—Terms of Agreement</a:t>
            </a:r>
          </a:p>
        </p:txBody>
      </p:sp>
      <p:sp>
        <p:nvSpPr>
          <p:cNvPr id="118787" name="Content Placeholder 2"/>
          <p:cNvSpPr>
            <a:spLocks noGrp="1"/>
          </p:cNvSpPr>
          <p:nvPr>
            <p:ph idx="1"/>
          </p:nvPr>
        </p:nvSpPr>
        <p:spPr>
          <a:xfrm>
            <a:off x="628650" y="1371600"/>
            <a:ext cx="7886700" cy="4338638"/>
          </a:xfrm>
        </p:spPr>
        <p:txBody>
          <a:bodyPr/>
          <a:lstStyle/>
          <a:p>
            <a:pPr>
              <a:spcBef>
                <a:spcPct val="0"/>
              </a:spcBef>
            </a:pPr>
            <a:r>
              <a:rPr lang="en-US" altLang="en-US" sz="2400"/>
              <a:t>On June 2019, MMI and OCR entered into a VRA in which MMI agreed to:</a:t>
            </a:r>
          </a:p>
          <a:p>
            <a:pPr lvl="1">
              <a:spcBef>
                <a:spcPct val="0"/>
              </a:spcBef>
            </a:pPr>
            <a:r>
              <a:rPr lang="en-US" altLang="en-US" sz="2400"/>
              <a:t>Designate a 504/1557 Coordinator</a:t>
            </a:r>
          </a:p>
          <a:p>
            <a:pPr lvl="1">
              <a:spcBef>
                <a:spcPct val="0"/>
              </a:spcBef>
            </a:pPr>
            <a:r>
              <a:rPr lang="en-US" altLang="en-US" sz="2400"/>
              <a:t>Adopt a non-discrimination policy</a:t>
            </a:r>
          </a:p>
          <a:p>
            <a:pPr lvl="1">
              <a:spcBef>
                <a:spcPct val="0"/>
              </a:spcBef>
            </a:pPr>
            <a:r>
              <a:rPr lang="en-US" altLang="en-US" sz="2400"/>
              <a:t>Display the non-discrimination policy in the waiting area, website, brochures and promotional materials</a:t>
            </a:r>
          </a:p>
          <a:p>
            <a:pPr lvl="1">
              <a:spcBef>
                <a:spcPct val="0"/>
              </a:spcBef>
            </a:pPr>
            <a:r>
              <a:rPr lang="en-US" altLang="en-US" sz="2400"/>
              <a:t>Adopt a grievance procedure</a:t>
            </a:r>
          </a:p>
          <a:p>
            <a:pPr lvl="1">
              <a:spcBef>
                <a:spcPct val="0"/>
              </a:spcBef>
            </a:pPr>
            <a:r>
              <a:rPr lang="en-US" altLang="en-US" sz="2400"/>
              <a:t>Provide appropriate aids and services without charge to the patient/companion</a:t>
            </a:r>
          </a:p>
          <a:p>
            <a:pPr lvl="1">
              <a:spcBef>
                <a:spcPct val="0"/>
              </a:spcBef>
            </a:pPr>
            <a:r>
              <a:rPr lang="en-US" altLang="en-US" sz="2400"/>
              <a:t>Inquire into each patients needs giving primary consideration to individual’s preference</a:t>
            </a:r>
          </a:p>
          <a:p>
            <a:pPr lvl="1">
              <a:spcBef>
                <a:spcPct val="0"/>
              </a:spcBef>
            </a:pPr>
            <a:endParaRPr lang="en-US" altLang="en-US" sz="2400"/>
          </a:p>
          <a:p>
            <a:pPr>
              <a:spcBef>
                <a:spcPct val="0"/>
              </a:spcBef>
            </a:pPr>
            <a:endParaRPr lang="en-US" altLang="en-US" sz="2400"/>
          </a:p>
          <a:p>
            <a:pPr lvl="1">
              <a:spcBef>
                <a:spcPct val="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dirty="0"/>
              <a:t>VRA to Strengthen Auxiliary Aids &amp; Services—MMI—Additional Terms</a:t>
            </a:r>
          </a:p>
        </p:txBody>
      </p:sp>
      <p:sp>
        <p:nvSpPr>
          <p:cNvPr id="119811" name="Content Placeholder 2"/>
          <p:cNvSpPr>
            <a:spLocks noGrp="1"/>
          </p:cNvSpPr>
          <p:nvPr>
            <p:ph idx="1"/>
          </p:nvPr>
        </p:nvSpPr>
        <p:spPr>
          <a:xfrm>
            <a:off x="628650" y="1825637"/>
            <a:ext cx="7886700" cy="3884613"/>
          </a:xfrm>
        </p:spPr>
        <p:txBody>
          <a:bodyPr/>
          <a:lstStyle/>
          <a:p>
            <a:pPr>
              <a:spcBef>
                <a:spcPct val="0"/>
              </a:spcBef>
            </a:pPr>
            <a:r>
              <a:rPr lang="en-US" altLang="en-US" sz="2400"/>
              <a:t>Terms of VRA continued:</a:t>
            </a:r>
          </a:p>
          <a:p>
            <a:pPr lvl="1">
              <a:spcBef>
                <a:spcPct val="0"/>
              </a:spcBef>
            </a:pPr>
            <a:r>
              <a:rPr lang="en-US" altLang="en-US" sz="2400"/>
              <a:t>Document the assessment of needs and note in the medical record</a:t>
            </a:r>
          </a:p>
          <a:p>
            <a:pPr lvl="1">
              <a:spcBef>
                <a:spcPct val="0"/>
              </a:spcBef>
            </a:pPr>
            <a:r>
              <a:rPr lang="en-US" altLang="en-US" sz="2400"/>
              <a:t>Document denials and give patient/companion a notice of the grievance procedure</a:t>
            </a:r>
          </a:p>
          <a:p>
            <a:pPr lvl="1">
              <a:spcBef>
                <a:spcPct val="0"/>
              </a:spcBef>
            </a:pPr>
            <a:r>
              <a:rPr lang="en-US" altLang="en-US" sz="2400"/>
              <a:t>Develop a process to determine whether interpreters are qualified</a:t>
            </a:r>
          </a:p>
          <a:p>
            <a:pPr lvl="1">
              <a:spcBef>
                <a:spcPct val="0"/>
              </a:spcBef>
            </a:pPr>
            <a:r>
              <a:rPr lang="en-US" altLang="en-US" sz="2400"/>
              <a:t>Assure that the interpretation services are provided in a timely manner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228600" y="365125"/>
            <a:ext cx="7829550" cy="782638"/>
          </a:xfrm>
        </p:spPr>
        <p:txBody>
          <a:bodyPr/>
          <a:lstStyle/>
          <a:p>
            <a:r>
              <a:rPr lang="en-US" altLang="en-US" dirty="0"/>
              <a:t>VRA to Strengthen Auxiliary Aids and Services—MMI—More Terms</a:t>
            </a:r>
          </a:p>
        </p:txBody>
      </p:sp>
      <p:sp>
        <p:nvSpPr>
          <p:cNvPr id="3" name="Content Placeholder 2"/>
          <p:cNvSpPr>
            <a:spLocks noGrp="1"/>
          </p:cNvSpPr>
          <p:nvPr>
            <p:ph idx="1"/>
          </p:nvPr>
        </p:nvSpPr>
        <p:spPr>
          <a:xfrm>
            <a:off x="628650" y="1825637"/>
            <a:ext cx="7886700" cy="3884613"/>
          </a:xfrm>
        </p:spPr>
        <p:txBody>
          <a:bodyPr/>
          <a:lstStyle/>
          <a:p>
            <a:pPr marL="342900" lvl="1" indent="0">
              <a:spcBef>
                <a:spcPct val="0"/>
              </a:spcBef>
              <a:buNone/>
              <a:defRPr/>
            </a:pPr>
            <a:r>
              <a:rPr lang="en-US" altLang="en-US" sz="2400" dirty="0"/>
              <a:t>Terms of VRA continued:</a:t>
            </a:r>
          </a:p>
          <a:p>
            <a:pPr lvl="1">
              <a:spcBef>
                <a:spcPct val="0"/>
              </a:spcBef>
              <a:defRPr/>
            </a:pPr>
            <a:r>
              <a:rPr lang="en-US" altLang="en-US" sz="2400" dirty="0"/>
              <a:t>Comply with standards if Video Remote Interpreting will be utilized</a:t>
            </a:r>
          </a:p>
          <a:p>
            <a:pPr lvl="1">
              <a:spcBef>
                <a:spcPct val="0"/>
              </a:spcBef>
              <a:defRPr/>
            </a:pPr>
            <a:r>
              <a:rPr lang="en-US" altLang="en-US" sz="2400" dirty="0"/>
              <a:t>Keep a log of auxiliary aids and services provided.</a:t>
            </a:r>
          </a:p>
          <a:p>
            <a:pPr lvl="1">
              <a:spcBef>
                <a:spcPct val="0"/>
              </a:spcBef>
              <a:defRPr/>
            </a:pPr>
            <a:r>
              <a:rPr lang="en-US" altLang="en-US" sz="2400" dirty="0"/>
              <a:t>Provide staff training regarding Section 504, Section 1557, effective communication and the provision of auxiliary aids to individuals who are deaf or hard of hearing on an annual basis.</a:t>
            </a:r>
          </a:p>
          <a:p>
            <a:pPr>
              <a:spcBef>
                <a:spcPct val="0"/>
              </a:spcBef>
              <a:defRPr/>
            </a:pPr>
            <a:r>
              <a:rPr lang="en-US" altLang="en-US" sz="2400" dirty="0"/>
              <a:t>OCR to continue review and monitoring of MMI for three years from effective date of the VRA.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z="2400"/>
              <a:t>OCR Resolves Matter with Early Complaint Resolution- Heart Transplant List-UNC Health Care</a:t>
            </a:r>
          </a:p>
        </p:txBody>
      </p:sp>
      <p:sp>
        <p:nvSpPr>
          <p:cNvPr id="121859" name="Content Placeholder 2"/>
          <p:cNvSpPr>
            <a:spLocks noGrp="1"/>
          </p:cNvSpPr>
          <p:nvPr>
            <p:ph idx="1"/>
          </p:nvPr>
        </p:nvSpPr>
        <p:spPr>
          <a:xfrm>
            <a:off x="628650" y="1825637"/>
            <a:ext cx="7886700" cy="3884613"/>
          </a:xfrm>
        </p:spPr>
        <p:txBody>
          <a:bodyPr/>
          <a:lstStyle/>
          <a:p>
            <a:pPr>
              <a:spcBef>
                <a:spcPct val="0"/>
              </a:spcBef>
            </a:pPr>
            <a:r>
              <a:rPr lang="en-US" altLang="en-US" sz="2400"/>
              <a:t>In September 2018, OCR received a complaint alleging that an individual with an intellectual disability was in need of a heart transplant, </a:t>
            </a:r>
            <a:r>
              <a:rPr lang="en-US" altLang="en-US" sz="2400" b="1"/>
              <a:t>but a doctor on staff at UNC Health Care determined that the patient was not a good candidate for heart transplant because of his/her developmental learning disabilities</a:t>
            </a:r>
            <a:r>
              <a:rPr lang="en-US" altLang="en-US" sz="2400"/>
              <a:t> and because he/she does not live independently.  The complainant asserted that without the transplant, the individual would eventually die. </a:t>
            </a:r>
          </a:p>
          <a:p>
            <a:pPr>
              <a:spcBef>
                <a:spcPct val="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dirty="0"/>
              <a:t>UNC Health Care—ECR --What is it?</a:t>
            </a:r>
          </a:p>
        </p:txBody>
      </p:sp>
      <p:sp>
        <p:nvSpPr>
          <p:cNvPr id="97283" name="Content Placeholder 2"/>
          <p:cNvSpPr>
            <a:spLocks noGrp="1"/>
          </p:cNvSpPr>
          <p:nvPr>
            <p:ph idx="1"/>
          </p:nvPr>
        </p:nvSpPr>
        <p:spPr>
          <a:xfrm>
            <a:off x="628650" y="1825637"/>
            <a:ext cx="7886700" cy="3884613"/>
          </a:xfrm>
        </p:spPr>
        <p:txBody>
          <a:bodyPr/>
          <a:lstStyle/>
          <a:p>
            <a:pPr>
              <a:spcBef>
                <a:spcPct val="0"/>
              </a:spcBef>
              <a:defRPr/>
            </a:pPr>
            <a:r>
              <a:rPr lang="en-US" altLang="en-US" sz="2400" dirty="0"/>
              <a:t>OCR used its Early Complaint Resolution (ECR) process.  </a:t>
            </a:r>
          </a:p>
          <a:p>
            <a:pPr marL="0" indent="0">
              <a:spcBef>
                <a:spcPct val="0"/>
              </a:spcBef>
              <a:buNone/>
              <a:defRPr/>
            </a:pPr>
            <a:endParaRPr lang="en-US" altLang="en-US" sz="2400" dirty="0"/>
          </a:p>
          <a:p>
            <a:pPr>
              <a:spcBef>
                <a:spcPct val="0"/>
              </a:spcBef>
              <a:defRPr/>
            </a:pPr>
            <a:r>
              <a:rPr lang="en-US" altLang="en-US" sz="2400" dirty="0"/>
              <a:t>ECR is a facilitated negotiation between the parties to an OCR complaint with the goal of achieving a resolution that quickly provides a remedy to the individual that has been allegedly discriminated against as well as securing additional measures that can be implemented to reduce the likelihood of future incidents of alleged discrimination.</a:t>
            </a:r>
          </a:p>
          <a:p>
            <a:pPr>
              <a:spcBef>
                <a:spcPct val="0"/>
              </a:spcBef>
              <a:defRPr/>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dirty="0"/>
              <a:t>UNC Health Care—ECR—The outcome</a:t>
            </a:r>
          </a:p>
        </p:txBody>
      </p:sp>
      <p:sp>
        <p:nvSpPr>
          <p:cNvPr id="123907" name="Content Placeholder 2"/>
          <p:cNvSpPr>
            <a:spLocks noGrp="1"/>
          </p:cNvSpPr>
          <p:nvPr>
            <p:ph idx="1"/>
          </p:nvPr>
        </p:nvSpPr>
        <p:spPr>
          <a:xfrm>
            <a:off x="628650" y="1825637"/>
            <a:ext cx="7886700" cy="3884613"/>
          </a:xfrm>
        </p:spPr>
        <p:txBody>
          <a:bodyPr/>
          <a:lstStyle/>
          <a:p>
            <a:pPr>
              <a:spcBef>
                <a:spcPct val="0"/>
              </a:spcBef>
            </a:pPr>
            <a:r>
              <a:rPr lang="en-US" altLang="en-US" sz="2400"/>
              <a:t>In January 2019, UNC Health Care agreed that the individual’s medical records will be amended to clarify that the individual is eligible to be considered for placement on the transplant list.  </a:t>
            </a:r>
          </a:p>
          <a:p>
            <a:pPr>
              <a:spcBef>
                <a:spcPct val="0"/>
              </a:spcBef>
            </a:pPr>
            <a:endParaRPr lang="en-US" altLang="en-US" sz="2400"/>
          </a:p>
          <a:p>
            <a:pPr>
              <a:spcBef>
                <a:spcPct val="0"/>
              </a:spcBef>
            </a:pPr>
            <a:r>
              <a:rPr lang="en-US" altLang="en-US" sz="2400"/>
              <a:t>OCR provided technical assistance to UNC Health Care in the development of its transplant eligibility policy.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4930" name="Title 2"/>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7200" b="1">
                <a:solidFill>
                  <a:schemeClr val="bg1"/>
                </a:solidFill>
              </a:rPr>
              <a:t>Questions?</a:t>
            </a:r>
          </a:p>
        </p:txBody>
      </p:sp>
      <p:sp>
        <p:nvSpPr>
          <p:cNvPr id="124931" name="Subtitle 2" descr="empty text box" title="empty text box"/>
          <p:cNvSpPr>
            <a:spLocks noGrp="1"/>
          </p:cNvSpPr>
          <p:nvPr>
            <p:ph type="subTitle" idx="1"/>
          </p:nvPr>
        </p:nvSpPr>
        <p:spPr/>
        <p:txBody>
          <a:bodyPr/>
          <a:lstStyle/>
          <a:p>
            <a:endParaRPr lang="en-US" altLang="en-US"/>
          </a:p>
          <a:p>
            <a:endParaRPr lang="en-US" altLang="en-US" sz="4400">
              <a:solidFill>
                <a:schemeClr val="bg1"/>
              </a:solidFill>
            </a:endParaRPr>
          </a:p>
          <a:p>
            <a:endParaRPr lang="en-US" altLang="en-US" sz="44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a:t>Contact Information</a:t>
            </a:r>
          </a:p>
        </p:txBody>
      </p:sp>
      <p:sp>
        <p:nvSpPr>
          <p:cNvPr id="125955" name="Content Placeholder 2"/>
          <p:cNvSpPr>
            <a:spLocks noGrp="1"/>
          </p:cNvSpPr>
          <p:nvPr>
            <p:ph idx="1"/>
          </p:nvPr>
        </p:nvSpPr>
        <p:spPr>
          <a:xfrm>
            <a:off x="628650" y="1825637"/>
            <a:ext cx="7886700" cy="3884613"/>
          </a:xfrm>
        </p:spPr>
        <p:txBody>
          <a:bodyPr/>
          <a:lstStyle/>
          <a:p>
            <a:pPr marL="0" indent="0">
              <a:spcBef>
                <a:spcPct val="0"/>
              </a:spcBef>
              <a:buNone/>
            </a:pPr>
            <a:endParaRPr lang="en-US" altLang="en-US"/>
          </a:p>
          <a:p>
            <a:pPr marL="0" indent="0">
              <a:spcBef>
                <a:spcPct val="0"/>
              </a:spcBef>
              <a:buNone/>
            </a:pPr>
            <a:r>
              <a:rPr lang="en-US" altLang="en-US" sz="2400"/>
              <a:t>Alisha Welch, J.D., Acting Deputy Regional Administrator</a:t>
            </a:r>
          </a:p>
          <a:p>
            <a:pPr marL="0" indent="0">
              <a:spcBef>
                <a:spcPct val="0"/>
              </a:spcBef>
              <a:buNone/>
            </a:pPr>
            <a:r>
              <a:rPr lang="en-US" altLang="en-US" sz="2400">
                <a:hlinkClick r:id="rId2"/>
              </a:rPr>
              <a:t>Alisha.Welch@hhs.gov</a:t>
            </a:r>
            <a:endParaRPr lang="en-US" altLang="en-US" sz="2400"/>
          </a:p>
          <a:p>
            <a:pPr marL="0" indent="0">
              <a:spcBef>
                <a:spcPct val="0"/>
              </a:spcBef>
              <a:buNone/>
            </a:pPr>
            <a:r>
              <a:rPr lang="en-US" altLang="en-US" sz="2400"/>
              <a:t>215-861-4439</a:t>
            </a:r>
          </a:p>
          <a:p>
            <a:pPr marL="0" indent="0">
              <a:spcBef>
                <a:spcPct val="0"/>
              </a:spcBef>
              <a:buNone/>
            </a:pPr>
            <a:r>
              <a:rPr lang="en-US" altLang="en-US" sz="2400"/>
              <a:t> </a:t>
            </a:r>
          </a:p>
          <a:p>
            <a:pPr marL="0" indent="0">
              <a:spcBef>
                <a:spcPct val="0"/>
              </a:spcBef>
              <a:buNone/>
            </a:pPr>
            <a:r>
              <a:rPr lang="en-US" altLang="en-US" sz="2400"/>
              <a:t>Deborah Kolodner, J.D. Investigator, Contractor </a:t>
            </a:r>
          </a:p>
          <a:p>
            <a:pPr marL="0" indent="0">
              <a:spcBef>
                <a:spcPct val="0"/>
              </a:spcBef>
              <a:buNone/>
            </a:pPr>
            <a:r>
              <a:rPr lang="en-US" altLang="en-US" sz="2400">
                <a:hlinkClick r:id="rId3"/>
              </a:rPr>
              <a:t>Deborah.Kolodner@hhs.gov</a:t>
            </a:r>
            <a:endParaRPr lang="en-US" altLang="en-US" sz="2400"/>
          </a:p>
          <a:p>
            <a:pPr marL="0" indent="0">
              <a:spcBef>
                <a:spcPct val="0"/>
              </a:spcBef>
              <a:buNone/>
            </a:pPr>
            <a:r>
              <a:rPr lang="en-US" altLang="en-US" sz="2400"/>
              <a:t>215-861-4440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350" y="533400"/>
            <a:ext cx="6400800" cy="609600"/>
          </a:xfrm>
        </p:spPr>
        <p:txBody>
          <a:bodyPr anchor="t"/>
          <a:lstStyle/>
          <a:p>
            <a:pPr eaLnBrk="1" hangingPunct="1"/>
            <a:r>
              <a:rPr lang="en-US" altLang="en-US" sz="4000">
                <a:cs typeface="Arial" panose="020B0604020202020204" pitchFamily="34" charset="0"/>
              </a:rPr>
              <a:t>Filing Complaints </a:t>
            </a:r>
            <a:endParaRPr lang="en-US" altLang="en-US" sz="4000" b="1">
              <a:cs typeface="Arial" panose="020B0604020202020204" pitchFamily="34" charset="0"/>
            </a:endParaRPr>
          </a:p>
        </p:txBody>
      </p:sp>
      <p:sp>
        <p:nvSpPr>
          <p:cNvPr id="31748" name="Rectangle 5"/>
          <p:cNvSpPr>
            <a:spLocks noGrp="1" noChangeArrowheads="1"/>
          </p:cNvSpPr>
          <p:nvPr>
            <p:ph idx="1"/>
          </p:nvPr>
        </p:nvSpPr>
        <p:spPr>
          <a:xfrm>
            <a:off x="685800" y="1447800"/>
            <a:ext cx="7810500" cy="4495800"/>
          </a:xfrm>
        </p:spPr>
        <p:txBody>
          <a:bodyPr rtlCol="0">
            <a:normAutofit/>
          </a:bodyPr>
          <a:lstStyle/>
          <a:p>
            <a:pPr marL="347472" eaLnBrk="1" fontAlgn="auto" hangingPunct="1">
              <a:spcAft>
                <a:spcPts val="0"/>
              </a:spcAft>
              <a:defRPr/>
            </a:pPr>
            <a:r>
              <a:rPr lang="en-US" altLang="en-US" sz="2800" dirty="0">
                <a:cs typeface="Arial" panose="020B0604020202020204" pitchFamily="34" charset="0"/>
              </a:rPr>
              <a:t>Any person or organization may file complaint with OCR by mail or electronically.</a:t>
            </a:r>
          </a:p>
          <a:p>
            <a:pPr lvl="1" eaLnBrk="1" fontAlgn="auto" hangingPunct="1">
              <a:spcBef>
                <a:spcPts val="400"/>
              </a:spcBef>
              <a:spcAft>
                <a:spcPts val="0"/>
              </a:spcAft>
              <a:buClr>
                <a:srgbClr val="A50021"/>
              </a:buClr>
              <a:buSzPct val="80000"/>
              <a:defRPr/>
            </a:pPr>
            <a:r>
              <a:rPr lang="en-US" altLang="en-US" sz="2800" dirty="0">
                <a:cs typeface="Arial" panose="020B0604020202020204" pitchFamily="34" charset="0"/>
              </a:rPr>
              <a:t>Only for possible violations occurring after compliance date of the law at issue.</a:t>
            </a:r>
          </a:p>
          <a:p>
            <a:pPr lvl="1" eaLnBrk="1" fontAlgn="auto" hangingPunct="1">
              <a:spcBef>
                <a:spcPts val="400"/>
              </a:spcBef>
              <a:spcAft>
                <a:spcPts val="0"/>
              </a:spcAft>
              <a:buClr>
                <a:srgbClr val="A50021"/>
              </a:buClr>
              <a:buSzPct val="80000"/>
              <a:defRPr/>
            </a:pPr>
            <a:r>
              <a:rPr lang="en-US" altLang="en-US" sz="2800" dirty="0">
                <a:cs typeface="Arial" panose="020B0604020202020204" pitchFamily="34" charset="0"/>
              </a:rPr>
              <a:t>Complaints should be filed within 180 days of when the complainant knew or should have known that the act or omission occurred. </a:t>
            </a:r>
          </a:p>
          <a:p>
            <a:pPr marL="347472" eaLnBrk="1" fontAlgn="auto" hangingPunct="1">
              <a:spcAft>
                <a:spcPts val="0"/>
              </a:spcAft>
              <a:defRPr/>
            </a:pPr>
            <a:r>
              <a:rPr lang="en-US" altLang="en-US" sz="2800" dirty="0">
                <a:cs typeface="Arial" panose="020B0604020202020204" pitchFamily="34" charset="0"/>
              </a:rPr>
              <a:t>Individuals may also file complaints with Covered Entity.</a:t>
            </a:r>
          </a:p>
          <a:p>
            <a:pPr marL="347472" lvl="1" eaLnBrk="1" fontAlgn="auto" hangingPunct="1">
              <a:spcBef>
                <a:spcPts val="400"/>
              </a:spcBef>
              <a:spcAft>
                <a:spcPts val="0"/>
              </a:spcAft>
              <a:buFont typeface="Lucida Sans Unicode" panose="020B0602030504020204" pitchFamily="34" charset="0"/>
              <a:buChar char="‣"/>
              <a:defRPr/>
            </a:pPr>
            <a:endParaRPr lang="en-US" altLang="en-US" sz="2800" dirty="0">
              <a:cs typeface="Arial" panose="020B0604020202020204" pitchFamily="34" charset="0"/>
            </a:endParaRPr>
          </a:p>
          <a:p>
            <a:pPr lvl="1" eaLnBrk="1" fontAlgn="auto" hangingPunct="1">
              <a:spcAft>
                <a:spcPts val="0"/>
              </a:spcAft>
              <a:buNone/>
              <a:defRPr/>
            </a:pPr>
            <a:endParaRPr lang="en-US" altLang="en-US" sz="2800" dirty="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OCR Complaint Portal</a:t>
            </a:r>
          </a:p>
        </p:txBody>
      </p:sp>
      <p:pic>
        <p:nvPicPr>
          <p:cNvPr id="30723" name="Content Placeholder 3" descr="Screen shot of top of complaint portal assistant with picture of keyboard, and hands and text contained in the complaint portal." title="Screen Shot of OCR Complaint Portal"/>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1524001"/>
            <a:ext cx="7886700" cy="41021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HS OCR_Presentation Template_September 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JCEB 10-2008 CH Version</Template>
  <TotalTime>8970</TotalTime>
  <Words>5255</Words>
  <Application>Microsoft Office PowerPoint</Application>
  <PresentationFormat>On-screen Show (4:3)</PresentationFormat>
  <Paragraphs>449</Paragraphs>
  <Slides>78</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78</vt:i4>
      </vt:variant>
    </vt:vector>
  </HeadingPairs>
  <TitlesOfParts>
    <vt:vector size="88" baseType="lpstr">
      <vt:lpstr>Arial</vt:lpstr>
      <vt:lpstr>Calibri</vt:lpstr>
      <vt:lpstr>Calibri Light</vt:lpstr>
      <vt:lpstr>Franklin Gothic Book</vt:lpstr>
      <vt:lpstr>Franklin Gothic Heavy</vt:lpstr>
      <vt:lpstr>Lucida Sans Unicode</vt:lpstr>
      <vt:lpstr>Palatino</vt:lpstr>
      <vt:lpstr>Times New Roman</vt:lpstr>
      <vt:lpstr>Custom Design</vt:lpstr>
      <vt:lpstr>HHS OCR_Presentation Template_September 2019</vt:lpstr>
      <vt:lpstr>OCR IN ACTION  Enforcing Disability Rights Authorities   U.S. Department of Health and Human Services   Office for Civil Rights</vt:lpstr>
      <vt:lpstr> Introduction to OCR</vt:lpstr>
      <vt:lpstr>What Is the U.S. Department of Health &amp; Human Services (HHS)? </vt:lpstr>
      <vt:lpstr>What Is the Office for Civil Rights (OCR)?</vt:lpstr>
      <vt:lpstr>About OCR</vt:lpstr>
      <vt:lpstr>About OCR cont.</vt:lpstr>
      <vt:lpstr>Enforcement and Compliance Activities </vt:lpstr>
      <vt:lpstr>Filing Complaints </vt:lpstr>
      <vt:lpstr>OCR Complaint Portal</vt:lpstr>
      <vt:lpstr>Complaint Process</vt:lpstr>
      <vt:lpstr>Major Laws Enforced By OCR</vt:lpstr>
      <vt:lpstr>Establishing Civil Rights Jurisdiction</vt:lpstr>
      <vt:lpstr>Jurisdiction over the Entity </vt:lpstr>
      <vt:lpstr>What is Federal Financial Assistance (FFA)?</vt:lpstr>
      <vt:lpstr>Examples of FFA Recipients in the OCR Context</vt:lpstr>
      <vt:lpstr>OCR’s Civil Rights Authorities</vt:lpstr>
      <vt:lpstr>Disability Rights Laws Enforced by OCR</vt:lpstr>
      <vt:lpstr>Section 504 of the Rehabilitation Act of 1973</vt:lpstr>
      <vt:lpstr>Section 504 – Key Definitions</vt:lpstr>
      <vt:lpstr>Individual with a Disability</vt:lpstr>
      <vt:lpstr>“Qualified Individual with a Disability”</vt:lpstr>
      <vt:lpstr>Section 504 Concepts</vt:lpstr>
      <vt:lpstr>Concepts Continued</vt:lpstr>
      <vt:lpstr>Types of Discrimination</vt:lpstr>
      <vt:lpstr>Conduct Prohibited by FFA Recipients</vt:lpstr>
      <vt:lpstr>Prohibition Against Retaliation </vt:lpstr>
      <vt:lpstr>Sec. 1557 of the Patient Protection and Affordable Care Act (Section 1557)</vt:lpstr>
      <vt:lpstr>Sec. 1557 of the Patient Protection and Affordable Care Act </vt:lpstr>
      <vt:lpstr>Section 1557 Regulations</vt:lpstr>
      <vt:lpstr>The Americans with Disabilities Act (ADA)</vt:lpstr>
      <vt:lpstr>Title II of the ADA</vt:lpstr>
      <vt:lpstr>ADA Amendments Act of 2008</vt:lpstr>
      <vt:lpstr>2010 Title II ADA Regulation</vt:lpstr>
      <vt:lpstr>Auxiliary Aids and Services—ADA and 1557--Requirements</vt:lpstr>
      <vt:lpstr>Auxiliary Aids and Services—ADA and 1557  Examples</vt:lpstr>
      <vt:lpstr>Auxiliary Aids and Services-ADA and 1557--Prohibitions</vt:lpstr>
      <vt:lpstr>ADA and the “Most Integrated Setting”</vt:lpstr>
      <vt:lpstr>The Olmstead Decision  </vt:lpstr>
      <vt:lpstr>The Olmstead Decision</vt:lpstr>
      <vt:lpstr>Health Disparities &amp; Civil Rights---Definition </vt:lpstr>
      <vt:lpstr>Health Disparities &amp; Civil Rights---Impact</vt:lpstr>
      <vt:lpstr>Discrimination that May Result in Health Disparities</vt:lpstr>
      <vt:lpstr>Compliance Basics</vt:lpstr>
      <vt:lpstr>What Does OCR Investigator Look For?</vt:lpstr>
      <vt:lpstr>What Does OCR Investigator Look For? cont.</vt:lpstr>
      <vt:lpstr>OCR RECENT COMPLAINT RESOLUTIONS</vt:lpstr>
      <vt:lpstr>Voluntary Resolution Agreement - Opioid Use Dependency Recovery-- W VA DHHR</vt:lpstr>
      <vt:lpstr>VRA-Opioid Use Dependency Recovery Allegations</vt:lpstr>
      <vt:lpstr>VRA-Opioid Use Dependency Recovery Jurisdiction</vt:lpstr>
      <vt:lpstr>VRA- Opioid Use Dependency Recovery The investigation</vt:lpstr>
      <vt:lpstr>VRA- Opioid Use Dependency Recovery</vt:lpstr>
      <vt:lpstr>VRA-Opioid Use Dependency Recovery</vt:lpstr>
      <vt:lpstr>VRA-Opioid Use Dependency Recovery– Agreement Terms</vt:lpstr>
      <vt:lpstr>VRA—Opioid Use Dependency Recovery—More Terms</vt:lpstr>
      <vt:lpstr>VRA—Opioid Use Dependency Recovery—More Terms cont.</vt:lpstr>
      <vt:lpstr>VRA-Opioid Use Dependency Recovery—More Terms </vt:lpstr>
      <vt:lpstr>VRA—Opioid Use Dependency Recovery—More Terms and Obligations</vt:lpstr>
      <vt:lpstr>VRA—Opioid Use Dependency Recovery—More Terms and Obligations </vt:lpstr>
      <vt:lpstr>OCR and the Opioid Crisis</vt:lpstr>
      <vt:lpstr>Voluntary Resolution Agreement - Strengthen Auxiliary Aids and Services--Christus</vt:lpstr>
      <vt:lpstr>VRA to Strengthen Auxiliary Aids and Services—Christus—More Facts</vt:lpstr>
      <vt:lpstr>VRA to Strengthen Auxiliary Aids &amp; Services—Christus—Terms of Agreement</vt:lpstr>
      <vt:lpstr>VRA to Strengthen Auxiliary Aids and Services—Christus—More Terms</vt:lpstr>
      <vt:lpstr>Voluntary Corrective Action –HIV/AIDS--Florida Orthopedic—The Complaint</vt:lpstr>
      <vt:lpstr>VCA-HIV/AIDS-Florida Orthopedic—The Practice and Jurisdiction</vt:lpstr>
      <vt:lpstr>VCA—HIV/AIDS—Florida Orthopedic—Terms of Agreement</vt:lpstr>
      <vt:lpstr>VCA—HIV/AIDS—Florida Orthopedic—More Terms</vt:lpstr>
      <vt:lpstr>OCR and HIV/AIDS </vt:lpstr>
      <vt:lpstr>Voluntary Resolution Agreement -- Auxiliary Aids &amp; Services—Mid-Maryland—The Complaint</vt:lpstr>
      <vt:lpstr>Voluntary Resolution Agreement --  Auxiliary Aids &amp; Services—MMI—The Practice and its Compliance History</vt:lpstr>
      <vt:lpstr>VRA to Strengthen Auxiliary Aids and Services—MMI—Terms of Agreement</vt:lpstr>
      <vt:lpstr>VRA to Strengthen Auxiliary Aids &amp; Services—MMI—Additional Terms</vt:lpstr>
      <vt:lpstr>VRA to Strengthen Auxiliary Aids and Services—MMI—More Terms</vt:lpstr>
      <vt:lpstr>OCR Resolves Matter with Early Complaint Resolution- Heart Transplant List-UNC Health Care</vt:lpstr>
      <vt:lpstr>UNC Health Care—ECR --What is it?</vt:lpstr>
      <vt:lpstr>UNC Health Care—ECR—The outcome</vt:lpstr>
      <vt:lpstr>Questions?</vt:lpstr>
      <vt:lpstr>Contact Information</vt:lpstr>
    </vt:vector>
  </TitlesOfParts>
  <Company>HHS ITSC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Enforcement, policy issues</dc:subject>
  <dc:creator>Administrator</dc:creator>
  <dc:description>figures updated through 7/31/07</dc:description>
  <cp:lastModifiedBy>Gabriel Navarrette</cp:lastModifiedBy>
  <cp:revision>766</cp:revision>
  <dcterms:created xsi:type="dcterms:W3CDTF">2009-02-19T15:56:29Z</dcterms:created>
  <dcterms:modified xsi:type="dcterms:W3CDTF">2020-08-26T22:43:53Z</dcterms:modified>
</cp:coreProperties>
</file>